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73"/>
  </p:handoutMasterIdLst>
  <p:sldIdLst>
    <p:sldId id="256" r:id="rId2"/>
    <p:sldId id="257" r:id="rId3"/>
    <p:sldId id="285" r:id="rId4"/>
    <p:sldId id="308" r:id="rId5"/>
    <p:sldId id="348" r:id="rId6"/>
    <p:sldId id="337" r:id="rId7"/>
    <p:sldId id="292" r:id="rId8"/>
    <p:sldId id="296" r:id="rId9"/>
    <p:sldId id="309" r:id="rId10"/>
    <p:sldId id="264" r:id="rId11"/>
    <p:sldId id="265" r:id="rId12"/>
    <p:sldId id="281" r:id="rId13"/>
    <p:sldId id="262" r:id="rId14"/>
    <p:sldId id="290" r:id="rId15"/>
    <p:sldId id="260" r:id="rId16"/>
    <p:sldId id="284" r:id="rId17"/>
    <p:sldId id="263" r:id="rId18"/>
    <p:sldId id="258" r:id="rId19"/>
    <p:sldId id="259" r:id="rId20"/>
    <p:sldId id="280" r:id="rId21"/>
    <p:sldId id="275" r:id="rId22"/>
    <p:sldId id="340" r:id="rId23"/>
    <p:sldId id="352" r:id="rId24"/>
    <p:sldId id="276" r:id="rId25"/>
    <p:sldId id="277" r:id="rId26"/>
    <p:sldId id="282" r:id="rId27"/>
    <p:sldId id="342" r:id="rId28"/>
    <p:sldId id="298" r:id="rId29"/>
    <p:sldId id="306" r:id="rId30"/>
    <p:sldId id="299" r:id="rId31"/>
    <p:sldId id="305" r:id="rId32"/>
    <p:sldId id="300" r:id="rId33"/>
    <p:sldId id="341" r:id="rId34"/>
    <p:sldId id="344" r:id="rId35"/>
    <p:sldId id="353" r:id="rId36"/>
    <p:sldId id="349" r:id="rId37"/>
    <p:sldId id="338" r:id="rId38"/>
    <p:sldId id="295" r:id="rId39"/>
    <p:sldId id="334" r:id="rId40"/>
    <p:sldId id="347" r:id="rId41"/>
    <p:sldId id="266" r:id="rId42"/>
    <p:sldId id="354" r:id="rId43"/>
    <p:sldId id="318" r:id="rId44"/>
    <p:sldId id="287" r:id="rId45"/>
    <p:sldId id="278" r:id="rId46"/>
    <p:sldId id="351" r:id="rId47"/>
    <p:sldId id="288" r:id="rId48"/>
    <p:sldId id="283" r:id="rId49"/>
    <p:sldId id="311" r:id="rId50"/>
    <p:sldId id="335" r:id="rId51"/>
    <p:sldId id="307" r:id="rId52"/>
    <p:sldId id="286" r:id="rId53"/>
    <p:sldId id="293" r:id="rId54"/>
    <p:sldId id="343" r:id="rId55"/>
    <p:sldId id="267" r:id="rId56"/>
    <p:sldId id="279" r:id="rId57"/>
    <p:sldId id="268" r:id="rId58"/>
    <p:sldId id="302" r:id="rId59"/>
    <p:sldId id="269" r:id="rId60"/>
    <p:sldId id="272" r:id="rId61"/>
    <p:sldId id="350" r:id="rId62"/>
    <p:sldId id="304" r:id="rId63"/>
    <p:sldId id="270" r:id="rId64"/>
    <p:sldId id="271" r:id="rId65"/>
    <p:sldId id="274" r:id="rId66"/>
    <p:sldId id="301" r:id="rId67"/>
    <p:sldId id="289" r:id="rId68"/>
    <p:sldId id="332" r:id="rId69"/>
    <p:sldId id="303" r:id="rId70"/>
    <p:sldId id="261" r:id="rId71"/>
    <p:sldId id="294" r:id="rId7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21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CD7869-126B-407E-8BD4-A2669FF718DC}" type="datetimeFigureOut">
              <a:rPr lang="en-US" smtClean="0"/>
              <a:t>8/16/2013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C29BC2-9C7C-4DA6-B9B1-C1AB5C042C3B}" type="slidenum">
              <a:rPr lang="en-ZA" smtClean="0"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34A19F-8C72-4676-8F51-583B29D3604A}" type="datetimeFigureOut">
              <a:rPr lang="en-US" smtClean="0"/>
              <a:pPr/>
              <a:t>8/15/2013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35A81-1335-4EF7-8554-DB534A39F42C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art.asp?articlekey=1900" TargetMode="External"/><Relationship Id="rId7" Type="http://schemas.openxmlformats.org/officeDocument/2006/relationships/hyperlink" Target="http://www.medicinenet.com/script/main/art.asp?articlekey=381" TargetMode="External"/><Relationship Id="rId2" Type="http://schemas.openxmlformats.org/officeDocument/2006/relationships/hyperlink" Target="http://www.medicinenet.com/script/main/art.asp?articlekey=2462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edicinenet.com/script/main/art.asp?articlekey=120806" TargetMode="External"/><Relationship Id="rId5" Type="http://schemas.openxmlformats.org/officeDocument/2006/relationships/hyperlink" Target="http://www.medicinenet.com/script/main/art.asp?articlekey=289" TargetMode="External"/><Relationship Id="rId4" Type="http://schemas.openxmlformats.org/officeDocument/2006/relationships/hyperlink" Target="http://www.medicinenet.com/script/main/art.asp?articlekey=331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oogle.co.za/url?sa=i&amp;rct=j&amp;q=&amp;esrc=s&amp;frm=1&amp;source=images&amp;cd=&amp;cad=rja&amp;docid=fBkjjKAUIEreyM&amp;tbnid=seLyI1JGFokGDM:&amp;ved=0CAUQjRw&amp;url=http%3A%2F%2Fwww.specialityclinic.com%2FDiseaseCondition.aspx%3FDID%3D47&amp;ei=4UwNUu6DIMi20QWtlICgCg&amp;bvm=bv.50768961,d.ZG4&amp;psig=AFQjCNECIRZeR0mRkEjMiaWfIhTooM-G3Q&amp;ust=1376688944099124" TargetMode="Externa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://www.google.co.za/url?sa=i&amp;rct=j&amp;q=&amp;esrc=s&amp;frm=1&amp;source=images&amp;cd=&amp;cad=rja&amp;docid=B3gCQmnLPcVQNM&amp;tbnid=kDsCgfx0iTrm9M:&amp;ved=0CAUQjRw&amp;url=http%3A%2F%2Fwww.klfertility.com%2Ffertility-tests%2Flaparoscopy%2F&amp;ei=FEwNUu6CBOOc0QWQ4oHoDQ&amp;bvm=bv.50768961,d.ZG4&amp;psig=AFQjCNECIRZeR0mRkEjMiaWfIhTooM-G3Q&amp;ust=1376688944099124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hyperlink" Target="http://www.google.co.za/url?sa=i&amp;rct=j&amp;q=&amp;esrc=s&amp;frm=1&amp;source=images&amp;cd=&amp;cad=rja&amp;docid=ScUtWPEIDdSZQM&amp;tbnid=Tf09zrKsssFxXM:&amp;ved=0CAUQjRw&amp;url=http%3A%2F%2Fwww.womenshealth.gov%2Fpublications%2Four-publications%2Ffact-sheet%2Fovarian-cysts.html&amp;ei=UUwNUrWtC7CY0AWwj4GwCg&amp;bvm=bv.50768961,d.ZG4&amp;psig=AFQjCNECIRZeR0mRkEjMiaWfIhTooM-G3Q&amp;ust=1376688944099124" TargetMode="Externa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://www.health24.com/Fitness/Multimedia/Strong-and-healthy-is-the-new-skinny-20130808" TargetMode="Externa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art.asp?articlekey=792" TargetMode="External"/><Relationship Id="rId2" Type="http://schemas.openxmlformats.org/officeDocument/2006/relationships/hyperlink" Target="http://www.medicinenet.com/script/main/art.asp?articlekey=9520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edicinenet.com/script/main/art.asp?articlekey=795" TargetMode="Externa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forum.asp?articlekey=114511" TargetMode="External"/><Relationship Id="rId2" Type="http://schemas.openxmlformats.org/officeDocument/2006/relationships/hyperlink" Target="http://www.medicinenet.com/script/main/art.asp?articlekey=1943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cinenet.com/script/main/art.asp?articlekey=434" TargetMode="External"/><Relationship Id="rId4" Type="http://schemas.openxmlformats.org/officeDocument/2006/relationships/hyperlink" Target="http://www.medicinenet.com/script/main/art.asp?articlekey=17582" TargetMode="Externa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dicinenet.com/script/main/art.asp?articlekey=24750" TargetMode="External"/><Relationship Id="rId2" Type="http://schemas.openxmlformats.org/officeDocument/2006/relationships/hyperlink" Target="http://www.medicinenet.com/script/main/art.asp?articlekey=32119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edicinenet.com/script/main/art.asp?articlekey=24710" TargetMode="External"/><Relationship Id="rId4" Type="http://schemas.openxmlformats.org/officeDocument/2006/relationships/hyperlink" Target="http://www.medicinenet.com/script/main/art.asp?articlekey=17582" TargetMode="Externa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Endometriosis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ZA" dirty="0" smtClean="0"/>
              <a:t>Dr </a:t>
            </a:r>
            <a:r>
              <a:rPr lang="en-ZA" dirty="0" err="1" smtClean="0"/>
              <a:t>Fulufhelo</a:t>
            </a:r>
            <a:r>
              <a:rPr lang="en-ZA" dirty="0" smtClean="0"/>
              <a:t> Tshivhula</a:t>
            </a:r>
          </a:p>
          <a:p>
            <a:r>
              <a:rPr lang="en-ZA" dirty="0" smtClean="0"/>
              <a:t>Specialist Gynaecologist</a:t>
            </a:r>
          </a:p>
          <a:p>
            <a:r>
              <a:rPr lang="en-ZA" dirty="0" err="1" smtClean="0"/>
              <a:t>Polokwane</a:t>
            </a:r>
            <a:endParaRPr lang="en-ZA" dirty="0" smtClean="0"/>
          </a:p>
          <a:p>
            <a:r>
              <a:rPr lang="en-ZA" dirty="0" smtClean="0"/>
              <a:t>62 Burger street</a:t>
            </a:r>
          </a:p>
          <a:p>
            <a:r>
              <a:rPr lang="en-ZA" dirty="0" smtClean="0"/>
              <a:t>015 291 4310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b="1" dirty="0" smtClean="0"/>
              <a:t>Endometriosis thinks of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Painful Periods</a:t>
            </a:r>
          </a:p>
          <a:p>
            <a:r>
              <a:rPr lang="en-ZA" dirty="0" smtClean="0"/>
              <a:t>Heavy Periods</a:t>
            </a:r>
          </a:p>
          <a:p>
            <a:r>
              <a:rPr lang="en-ZA" dirty="0" smtClean="0"/>
              <a:t>Pelvic Pain</a:t>
            </a:r>
          </a:p>
          <a:p>
            <a:r>
              <a:rPr lang="en-ZA" dirty="0" smtClean="0"/>
              <a:t>Painful </a:t>
            </a:r>
            <a:r>
              <a:rPr lang="en-ZA" dirty="0" err="1" smtClean="0"/>
              <a:t>intercouse</a:t>
            </a:r>
            <a:endParaRPr lang="en-ZA" dirty="0" smtClean="0"/>
          </a:p>
          <a:p>
            <a:r>
              <a:rPr lang="en-ZA" dirty="0" smtClean="0"/>
              <a:t>Infertility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Other symptoms that can be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 smtClean="0">
              <a:hlinkClick r:id="rId2"/>
            </a:endParaRPr>
          </a:p>
          <a:p>
            <a:r>
              <a:rPr lang="en-ZA" dirty="0" smtClean="0">
                <a:hlinkClick r:id="rId2"/>
              </a:rPr>
              <a:t>lower abdominal pain</a:t>
            </a:r>
            <a:r>
              <a:rPr lang="en-ZA" dirty="0" smtClean="0"/>
              <a:t>, </a:t>
            </a:r>
          </a:p>
          <a:p>
            <a:r>
              <a:rPr lang="en-ZA" dirty="0" err="1" smtClean="0">
                <a:hlinkClick r:id="rId3"/>
              </a:rPr>
              <a:t>diarrhea</a:t>
            </a:r>
            <a:r>
              <a:rPr lang="en-ZA" dirty="0" smtClean="0"/>
              <a:t> and/or </a:t>
            </a:r>
            <a:r>
              <a:rPr lang="en-ZA" dirty="0" smtClean="0">
                <a:hlinkClick r:id="rId4"/>
              </a:rPr>
              <a:t>constipation</a:t>
            </a:r>
            <a:r>
              <a:rPr lang="en-ZA" dirty="0" smtClean="0"/>
              <a:t>, </a:t>
            </a:r>
          </a:p>
          <a:p>
            <a:r>
              <a:rPr lang="en-ZA" dirty="0" smtClean="0">
                <a:hlinkClick r:id="rId5"/>
              </a:rPr>
              <a:t>low back pain</a:t>
            </a:r>
            <a:r>
              <a:rPr lang="en-ZA" dirty="0" smtClean="0"/>
              <a:t>, </a:t>
            </a:r>
          </a:p>
          <a:p>
            <a:r>
              <a:rPr lang="en-ZA" dirty="0" smtClean="0">
                <a:hlinkClick r:id="rId6"/>
              </a:rPr>
              <a:t>chronic </a:t>
            </a:r>
            <a:r>
              <a:rPr lang="en-ZA" dirty="0" smtClean="0">
                <a:hlinkClick r:id="rId6"/>
              </a:rPr>
              <a:t>fatigue</a:t>
            </a:r>
            <a:endParaRPr lang="en-ZA" dirty="0" smtClean="0"/>
          </a:p>
          <a:p>
            <a:r>
              <a:rPr lang="en-ZA" dirty="0" smtClean="0">
                <a:hlinkClick r:id="rId7"/>
              </a:rPr>
              <a:t>blood in the urine</a:t>
            </a:r>
            <a:r>
              <a:rPr lang="en-ZA" dirty="0" smtClean="0"/>
              <a:t>.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5786478" cy="515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What </a:t>
            </a:r>
            <a:r>
              <a:rPr lang="en-ZA" b="1" dirty="0" smtClean="0"/>
              <a:t>causes endometriosis</a:t>
            </a:r>
            <a:r>
              <a:rPr lang="en-ZA" b="1" dirty="0" smtClean="0"/>
              <a:t>?</a:t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 smtClean="0"/>
              <a:t>cause of endometriosis is unknown. </a:t>
            </a:r>
          </a:p>
          <a:p>
            <a:r>
              <a:rPr lang="en-ZA" dirty="0" smtClean="0"/>
              <a:t>Retrograde </a:t>
            </a:r>
            <a:r>
              <a:rPr lang="en-ZA" dirty="0" err="1" smtClean="0"/>
              <a:t>Mensturations</a:t>
            </a:r>
            <a:endParaRPr lang="en-ZA" dirty="0" smtClean="0"/>
          </a:p>
          <a:p>
            <a:r>
              <a:rPr lang="en-ZA" dirty="0" err="1" smtClean="0"/>
              <a:t>Coelomic</a:t>
            </a:r>
            <a:r>
              <a:rPr lang="en-ZA" dirty="0" smtClean="0"/>
              <a:t> </a:t>
            </a:r>
            <a:r>
              <a:rPr lang="en-ZA" dirty="0" err="1" smtClean="0"/>
              <a:t>metaplasia</a:t>
            </a:r>
            <a:endParaRPr lang="en-ZA" dirty="0" smtClean="0"/>
          </a:p>
          <a:p>
            <a:r>
              <a:rPr lang="en-ZA" dirty="0" smtClean="0"/>
              <a:t>Iatrogenic Disseminations</a:t>
            </a:r>
          </a:p>
          <a:p>
            <a:r>
              <a:rPr lang="en-ZA" dirty="0" smtClean="0"/>
              <a:t>Familial and Genetic </a:t>
            </a:r>
          </a:p>
          <a:p>
            <a:r>
              <a:rPr lang="en-ZA" dirty="0" smtClean="0"/>
              <a:t>Race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1986" name="Picture 2" descr="Illustration Of Endometriosis Symptom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9934"/>
            <a:ext cx="8562828" cy="575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Endometriosis is the abnormal growth of cells (endometrial cells) similar to those that form the inside of the uterus, but in a location outside of the uterus.</a:t>
            </a:r>
          </a:p>
          <a:p>
            <a:r>
              <a:rPr lang="en-ZA" dirty="0" smtClean="0"/>
              <a:t> Endometriosis is most commonly found on other organs of the pelvis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image_fundraising_b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715172" cy="485778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357322"/>
          </a:xfrm>
        </p:spPr>
        <p:txBody>
          <a:bodyPr/>
          <a:lstStyle/>
          <a:p>
            <a:r>
              <a:rPr lang="en-ZA" b="1" dirty="0" smtClean="0"/>
              <a:t>Who is affected by 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ZA" dirty="0" smtClean="0"/>
          </a:p>
          <a:p>
            <a:pPr>
              <a:buNone/>
            </a:pPr>
            <a:endParaRPr lang="en-ZA" dirty="0" smtClean="0"/>
          </a:p>
          <a:p>
            <a:pPr>
              <a:buNone/>
            </a:pPr>
            <a:r>
              <a:rPr lang="en-ZA" dirty="0" smtClean="0"/>
              <a:t>Affects </a:t>
            </a:r>
            <a:r>
              <a:rPr lang="en-ZA" dirty="0" smtClean="0"/>
              <a:t>women in their reproductive years.</a:t>
            </a:r>
          </a:p>
          <a:p>
            <a:pPr>
              <a:buNone/>
            </a:pPr>
            <a:r>
              <a:rPr lang="en-ZA" dirty="0" smtClean="0"/>
              <a:t> The exact prevalence of endometriosis is not known, since many women may have the condition and have no symptoms.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21029" y="500042"/>
            <a:ext cx="6451367" cy="528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Symptoms of </a:t>
            </a:r>
            <a:r>
              <a:rPr lang="en-ZA" b="1" dirty="0" smtClean="0"/>
              <a:t>PMS</a:t>
            </a: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PMS </a:t>
            </a:r>
            <a:r>
              <a:rPr lang="en-ZA" dirty="0" smtClean="0"/>
              <a:t>can trigger a wide range of aches and pains, including:</a:t>
            </a:r>
          </a:p>
          <a:p>
            <a:r>
              <a:rPr lang="en-ZA" dirty="0" smtClean="0"/>
              <a:t>Back pain</a:t>
            </a:r>
          </a:p>
          <a:p>
            <a:r>
              <a:rPr lang="en-ZA" dirty="0" smtClean="0"/>
              <a:t>Headaches</a:t>
            </a:r>
          </a:p>
          <a:p>
            <a:r>
              <a:rPr lang="en-ZA" dirty="0" smtClean="0"/>
              <a:t>Tender breasts</a:t>
            </a:r>
          </a:p>
          <a:p>
            <a:r>
              <a:rPr lang="en-ZA" dirty="0" smtClean="0"/>
              <a:t>Joint pain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en-ZA" dirty="0" smtClean="0"/>
              <a:t>What is 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14620"/>
            <a:ext cx="8229600" cy="3411543"/>
          </a:xfrm>
        </p:spPr>
        <p:txBody>
          <a:bodyPr/>
          <a:lstStyle/>
          <a:p>
            <a:r>
              <a:rPr lang="en-ZA" dirty="0"/>
              <a:t>Endometriosis is a chronic disease where tissue that resembles the lining of the womb (uterus) is found elsewhere in the body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Tshivhula\Pictures\premenstrual-syndrome-pms-s1-photo-of-woman-and-calenda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888" y="785795"/>
            <a:ext cx="7171946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29600" cy="1285884"/>
          </a:xfrm>
        </p:spPr>
        <p:txBody>
          <a:bodyPr/>
          <a:lstStyle/>
          <a:p>
            <a:r>
              <a:rPr lang="en-ZA" dirty="0" smtClean="0"/>
              <a:t>How does it causes pain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endParaRPr lang="en-ZA" dirty="0" smtClean="0"/>
          </a:p>
          <a:p>
            <a:r>
              <a:rPr lang="en-ZA" dirty="0" smtClean="0"/>
              <a:t>The endometrial tissue respond to normal cycle hormones and the also </a:t>
            </a:r>
            <a:r>
              <a:rPr lang="en-ZA" dirty="0" err="1" smtClean="0"/>
              <a:t>menstrurate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In the ovary it forms a cysts called </a:t>
            </a:r>
            <a:r>
              <a:rPr lang="en-ZA" dirty="0" err="1" smtClean="0"/>
              <a:t>endometrioma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Illustration Of Endometrios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928670"/>
            <a:ext cx="6072230" cy="4857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imagesCAHPV2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928670"/>
            <a:ext cx="6072229" cy="48577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4422"/>
            <a:ext cx="8229600" cy="1357322"/>
          </a:xfrm>
        </p:spPr>
        <p:txBody>
          <a:bodyPr/>
          <a:lstStyle/>
          <a:p>
            <a:r>
              <a:rPr lang="en-ZA" dirty="0" smtClean="0"/>
              <a:t>Heavy Period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smtClean="0"/>
              <a:t>Enlarge womb ( </a:t>
            </a:r>
            <a:r>
              <a:rPr lang="en-ZA" dirty="0" err="1" smtClean="0"/>
              <a:t>Adenomyosis</a:t>
            </a:r>
            <a:r>
              <a:rPr lang="en-ZA" dirty="0" smtClean="0"/>
              <a:t>)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2984"/>
            <a:ext cx="8229600" cy="1214446"/>
          </a:xfrm>
        </p:spPr>
        <p:txBody>
          <a:bodyPr/>
          <a:lstStyle/>
          <a:p>
            <a:r>
              <a:rPr lang="en-ZA" dirty="0" err="1" smtClean="0"/>
              <a:t>Dyspareunia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endParaRPr lang="en-ZA" dirty="0" smtClean="0"/>
          </a:p>
          <a:p>
            <a:r>
              <a:rPr lang="en-ZA" dirty="0" err="1" smtClean="0"/>
              <a:t>Adenomyosis</a:t>
            </a:r>
            <a:endParaRPr lang="en-ZA" dirty="0" smtClean="0"/>
          </a:p>
          <a:p>
            <a:r>
              <a:rPr lang="en-ZA" dirty="0" smtClean="0"/>
              <a:t>Recto –vaginal- Nodules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http://www.endpain.co.za/wp-content/themes/endpain/images/image_newsletter_b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357982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 descr="Doctor and Patient with Lapt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57166"/>
            <a:ext cx="5857916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Diagnosis: Tracking Symptoms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Your </a:t>
            </a:r>
            <a:r>
              <a:rPr lang="en-ZA" dirty="0" smtClean="0"/>
              <a:t>pattern of symptoms can help to identify endometriosis, including:</a:t>
            </a:r>
          </a:p>
          <a:p>
            <a:r>
              <a:rPr lang="en-ZA" dirty="0" smtClean="0"/>
              <a:t>When the pain occurs</a:t>
            </a:r>
          </a:p>
          <a:p>
            <a:r>
              <a:rPr lang="en-ZA" dirty="0" smtClean="0"/>
              <a:t>How bad it is</a:t>
            </a:r>
          </a:p>
          <a:p>
            <a:r>
              <a:rPr lang="en-ZA" dirty="0" smtClean="0"/>
              <a:t>How long it lasts</a:t>
            </a:r>
          </a:p>
          <a:p>
            <a:r>
              <a:rPr lang="en-ZA" dirty="0" smtClean="0"/>
              <a:t>A change or worsening of pain</a:t>
            </a:r>
          </a:p>
          <a:p>
            <a:r>
              <a:rPr lang="en-ZA" dirty="0" smtClean="0"/>
              <a:t>Pain that limits your activities</a:t>
            </a:r>
          </a:p>
          <a:p>
            <a:r>
              <a:rPr lang="en-ZA" dirty="0" smtClean="0"/>
              <a:t>Pain during intercourse, bowel movements, or urination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Woman Tracking Pain In Journ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285860"/>
            <a:ext cx="664373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ndometriosis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5" y="428604"/>
            <a:ext cx="5643602" cy="5857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Pelvic Exam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D</a:t>
            </a:r>
            <a:r>
              <a:rPr lang="en-ZA" dirty="0" smtClean="0"/>
              <a:t>r </a:t>
            </a:r>
            <a:r>
              <a:rPr lang="en-ZA" dirty="0" smtClean="0"/>
              <a:t>will perform a pelvic exam to check the ovaries, uterus, and cervix for anything unusual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An exam can sometimes reveal an ovarian cyst or internal scarring that may be due to endometriosis. </a:t>
            </a:r>
            <a:endParaRPr lang="en-ZA" dirty="0" smtClean="0"/>
          </a:p>
          <a:p>
            <a:r>
              <a:rPr lang="en-ZA" dirty="0" smtClean="0"/>
              <a:t>Dr </a:t>
            </a:r>
            <a:r>
              <a:rPr lang="en-ZA" dirty="0" smtClean="0"/>
              <a:t>also looks for other pelvic conditions that could cause symptoms similar to endometriosis</a:t>
            </a:r>
            <a:endParaRPr lang="en-ZA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Pelvic Ex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6858048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b="1" dirty="0" smtClean="0"/>
              <a:t>Pelvic </a:t>
            </a:r>
            <a:r>
              <a:rPr lang="en-ZA" b="1" dirty="0" smtClean="0"/>
              <a:t>Scans</a:t>
            </a:r>
            <a:r>
              <a:rPr lang="en-ZA" b="1" dirty="0" smtClean="0"/>
              <a:t/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Although </a:t>
            </a:r>
            <a:r>
              <a:rPr lang="en-ZA" dirty="0" smtClean="0"/>
              <a:t>it isn't possible to confirm endometriosis with scanning techniques alone, </a:t>
            </a:r>
            <a:endParaRPr lang="en-ZA" dirty="0" smtClean="0"/>
          </a:p>
          <a:p>
            <a:r>
              <a:rPr lang="en-ZA" dirty="0" smtClean="0"/>
              <a:t>Ultrasound ( SONAR),</a:t>
            </a:r>
          </a:p>
          <a:p>
            <a:r>
              <a:rPr lang="en-ZA" dirty="0" smtClean="0"/>
              <a:t> </a:t>
            </a:r>
            <a:r>
              <a:rPr lang="en-ZA" dirty="0" smtClean="0"/>
              <a:t>CT scan, or MRI to help with diagnosis. </a:t>
            </a:r>
            <a:endParaRPr lang="en-ZA" dirty="0" smtClean="0"/>
          </a:p>
          <a:p>
            <a:r>
              <a:rPr lang="en-ZA" dirty="0" smtClean="0"/>
              <a:t>These </a:t>
            </a:r>
            <a:r>
              <a:rPr lang="en-ZA" dirty="0" smtClean="0"/>
              <a:t>may be able to detect larger endometrial growths or cysts. </a:t>
            </a:r>
            <a:endParaRPr lang="en-ZA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 descr="Woman Getting A Sonagra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6143668" cy="4857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AutoShape 2" descr="data:image/jpeg;base64,/9j/4AAQSkZJRgABAQAAAQABAAD/2wCEAAkGBxMSEhUUEhQWFBQWFBcVGBgUFhYUFxgXFxUXFxcUFBQYHSggGBwlHBgXITEhJSkrLi4uFx8zODMsNygtLisBCgoKDg0OGhAQGyskHyYsLCwsLC0sLCwsLCwsLCwsLCwsLCwsLCwsLCwsLCwsLCwsLCwsLCwsLCwsLCwsLCwsLP/AABEIAKEBOQMBIgACEQEDEQH/xAAbAAEAAgMBAQAAAAAAAAAAAAAABQYBBAcDAv/EAEYQAAEDAQQHBQQGBwcFAQAAAAEAAhEDBAUSIQYxQVFhcYETIjKRwUKhsdEHIzNicvAkUlOCkqLhFDRjk7LS8RZDZHOzVP/EABkBAQADAQEAAAAAAAAAAAAAAAABAgMEBf/EACgRAQACAgEDAwMFAQAAAAAAAAABAgMRIQQSMRNBUTNhcQUiMkKRFP/aAAwDAQACEQMRAD8A7Yij73vPsDTGHEaj8AkuAENLj4WuJyG7qFof9V0ZEBxbME5SDDzGHae6P4hqzQT6KFdpNRkAYvEWnE0jMBuNo1y5uJsjLXryXpd2kNGu5raeIlwMEtylpcC2Z19x3DJBLIoA6UMwNcKb8bnsbggT3nUxkZgn6xp179S3bpvulaS4UsRDQ0yRAIcJEcd4MeWaCSRAUlARFlBhERAREBQESUKAiLEoMosSkoMpKxKIMyiwshAREQEREBERAREQEREBERAREQEREHnVs7XFrnCSyS3gXAtPuJCjqejlma3CKQji55I7uEQSZENyG5Sq+K9UMaXOMACSTsAQRdPR2zgvmnixxIcS4DutaYk7cIJOsnWtmyXVRpEFjA0gkg5kycUmSTJOJ3mVTLf9I3fLbPSxwYkgkHrIHlK1W6W2+qYaxrZ5f7So3Dor0uSeV3qXHZsyaTcxmZOXeDpBnIyAZ+6Ny0ql62GyyQ5jSYBwZzhyAy7o2+arFps1qrAdtWjgMvjq8lH1bos9M4nuxO3zJ5SUlvTo4nzKy1PpGswPdDz+eAK+6X0h2c+w8dD6hVyzsDzFGzufxAJ+C3Kdx2x2qg1v4iB8U3K/oYY8p9unVl++Og+aDTuy/e/l+ah26M2w+zTHNw9F8VNFLXtbSPJyjcq+l0/yuF3X7Z6/2dQTuOR6Tr6KSJXK7Xo9XZmaDhxp5/D1X1YtJrVQhuPG0ezV19Cnd8qW6SJ5pMS6kiqt26bUX5VWupO82/NT9nvGi/wVWH94T5HNWjlzWxXr5htosNcDqM8kcY15IzZRQV5aTU6eVMdq77vhHN3yVdtN/wBrecoYNwIHzKrN4jy6MfS5L86X9Fzh9ttB11P5nFaxNoJ+0Hm5R6lW3/Db5dQWAuYMdaBn2okcXfFTlg0gtFMQ/DVHElrujtvVRGSvyrborx45XRFCWfSai7xB7DxEjzbK3G3zQP8A3W9ZHxC03Hs55xXjzEpCVgqOrX1Rbtc78LHH0hRFs0nq6qVEDjVeB/K35oiKStC+K1VrBLyGje4gDzKpFo0hqH7S0Mp7xSAHTE6StJtrY900qNW0uHtYXVc/xnIIn0/lbamklM5UWvrn/DEN/wAx0DyleDr5tX/5mDg6tJ6w1Q4p2k/avo2Zsai7tKkfgZkPNRV9NqtH1FoNQnY6lhHRwdl5KJtC0Vqtpvi07KFP+Mn0XzUvG2nwsot/FiPqFzmnb7e05taeTz6hb1LTC0M+1pvAGsxib1I1dVHcv6dfaYXP/qC00j+kUA5v61FwJ54DrU5d150q7cVJ4dvGpw4FpzCqd3aTUqw2Z7iFt/2Sm84m5O/WGR8wpiVbY1tRVU1bWwd2sHAftGBx8xBWu6/7VRcHVezq0pAdgBa5onNwz2JMs/TlcoWQF80nhwBBkEAgjaCJBX0pUFiFlEEJfmk9KyvDKgcXFuLKIiYVS0q0sFpp9jQxAOycdscI1fONymdOKFZ8NZiNN7YcACQS0zENEjLbKqNnoBmQA1zkFna+pel0uCloiz1u6xMpgZCY/OaWm9Ydhptl25oWpe1rLW5cz0V50CuplOztqRie+SXHMiCRlu2+5RW3dw6c94xV3pV7NdlvtB8BYP1qk6uW1Wi6dDabIdXPav3eyCrSi0jh5t+qvb7PilSDRDQGjcBA9y+0QKXMyEhEJQIWnbbtpVhFSm13MZ+etbaImJmPCqWvQSzuns3Pp8JDm+RCiqmgNVvgrMPMOYf5V0BFGobV6nJHG3Ib0ue20KmFtVgMTGKQZ1ZkLUp6SVqJFO3Mcxp1VGyWHm2SD0V20naKrnYdndB5blWrO4VWOpVWhw1FpGR48DxWV7aehirN67929SqhzQ5jg5h1OaZH54FZlUq9LuqWA9rZqjm0iQCPEGk7HNOTmnfrWKWmVoHio0qnEF9M+QkLPt3zEtozTHFoXZZaqtR0vcddl8qvzavcaV/+K/8AzG/7Umkr+tX7rFCxUeGtLnENa3W5xho5kqq1tKq58NnYzi97qn8oABXnc1jfbHmta3OqU6Z7jDkxz+DBkGt95y2FR6fypOaZ4rCxXbewrPHZU3mhBms8imxwg/ZMPefz1Kau2k5xaG5SQOuqVFudidyKm6DXNaCzxDMcxsW2OOOGWeJrHM7lMVtGmv8AFVq8QwtaPgSvEaF2TW5tR53vqvPwIU3YrUKjQ4ZHa06wdoK+7RWDGlzsgBJ+S008mbWQpuKwWZuPsKQ3FzQ9xO4F0mVG3hb6tYYaZNJmoBpwnmT6Lzr13V34n7+6NjRsU1YLABmon4Wj7oNlzPAkHHGvEJcRw1ZqRpXUCJDgZ4R0jYrAykAvk0szsO8eu9Vih3qzabpjYoW32SMwFeqtE8DxPooG9aMTlvUT50tE7Ut93UyZ8JnxMhp6jU7qpyw3FazTD6FenWadU4qbssoIMgGeKj7RTDQS4S4atucZAfNTeh94dmQwnuuA5A7D5k+YWnsnumPDVbbbRSdgrMLHccweLSMivi121pBBE5Z8t44qa+kmsWWVpaJd2zAN4GZdHQFUllqkcYxAb+7MD3qtra4deGIyV7phLUNKLRSYGMLMLcmlzZMbBPprVo0Q0k/tQc14AqMEmMgRMapMbFzplN1R4DdRAOcAFpzAMwM84JOR4K/3FcdRtYV3QxwJY4ACKjIMP7pidWe2J1rOtpmVeopjrX7rWsKNtd7tacLIJkAu9lsnf7R4BSeFbvPedcOwuw+KDE6pjKVzmpd7wKjqgLSwgkERMuMCdWuTI4LpK1rysQrU3U3EgGMxrEGQq2r3N8GeccuU1qIc3930B+atP0b2xxbUpHU0yPgfTyW9fOi7ezBoiHMbBEfaQI35GJVIsd5vsVQvEgzhcIJB+8RrGyVlWOy2nfkvXqMU69nXwhCg9HtIWWppMBpEe0IM/qzmvPSG+S2KdEy8iXEZ4RwO8rd5nZO9JW13hTpeNwn9UZu8loG+yfAzq4+g+ahrvs8mXGTvOtT7bKyMkX7K18tCra67/aw8GiP6rxNav+0d+eim2Uxujkjw1ExaPhEUL3rM8QFQcRhd5gQpmw3lTrDunPa0wHDp6halUNIVfvBrQeuUGD5hRtb04v44XKrWawS4ho3kwoe1Xm6qcFEHPInUT/tHEqu2J3avDGkudMS5xdHUq62GxNpNhoz2naUiVb44x+eZQVsuWqGziaYGbWg+47VTrc003h45HkusKjaV3bhcY1HMKl4dXR5t27ZRFam2qwtdmx7S0j7rvX1C5nVsxoVnUKmtp7p/Wb7LhzC6JYHxLDszHLcoLT27sVIWhvjo+KNbqROfkTPIlY0j+ru6imoi8ez5umkCM81YKF3NMZKraN2iQrlZ64A6JHC3duu4V2/LL3m0qY7z3Bg5nKemvop4tbRpBrfCwBreJnWeJJJPNR91t7S0VKvs0xgb+N4z8mz/ABBe15PlzWdT8B6qbczEK4o5mzduylqV3um7m4JqNDp1A6gN6gdGrvxu+6Mz8ldAF0RDzuty7t2wgbxpuoPa6nsmAfaAzNN2/LMLy0mtwc2mxhyf3zy9mR5+Smb2s5fScG+Md5v4hnHXV1VDY+ars5bkBwBEgDqT5pLmjmNp26aEwrLQYIUBdVSIA17eXzU6w5jr5R/wkSrLYhIWJWMXkpUfFUKGvVkhS9Ryhbzqqk+WlVTvDJ2L7vx1n4LWsJ70jUfcf6r2vMzM7hHRa92uzz5K0+ErnfcVrBidraWun7zXAe8E+a58aOGkxwdLgaXd2iIJcf446K7soGvSbZw6AXY3n7ozA8xPkpGz6KWdvixO3yYByjUBuG9U7e7lrizenXX3VSnaWgUwGTAdTdi8LwHEAAAzkCM/ujcrBZLNaHMbTg4QIl8sbHEa3KYNy0O79WBgIcIkZjedqkVaKs8mTu0j7BdTacE95+8iAPwN2fFSCIrMRERAK830mmZAMiDIBkbivRCgiauj1nPhYGE7WZe7UoK/LoqUm90yDtA9xCuS+XsBBBEg6wktKZbVcusl7PpOw1N6sVhv1p1Ole196LCpJYJ+P9VUrXcdWkcpn5I6YtS/K8svMELUtF6QqKa9duUmNfmvHtKzpmTHNRK8UrC41b3aPaHmqte17OqvinmBnPX5L4o3XVqEEzB1q2XBoqBmR1IURCZvWrZ0Eu8txPdriOp/PvVxheFms7abcLdXx4r2CmHFkv322yo6/LF2tIx4m5j1CkCimVaWms7hyO3MLHB24rfY5r255tcII3gggjykKb0tuaJe0d06+BVVuyqWk0zzC57xrl7+LJGWm1UoWY2a0PpHU0gtO9js2nyy6KfttswUieH5heel9kyp1hrYcDo/Vd4Z5On+Jedgp9s+k05tbNR26GGQOroHmnnllE9kTX/E3dVm7Ki1rsnRjf8AjfBcOggfurUu8GpVL95y5D+gW7eVWGHe7Lz1+5SuhN3YnyfC3M+g8/glI3O18loxY9/C4XNY+yphu05nmt4BFldDwbWm07kXNryZ2NpcyAAdROrLUD0hdJVP06sZltQCYH+nWOOWfRRK1J509LtdAEH4a1MurQMc6hnxGWXwVKu60OaAWy5u0E6vwndwU0LS5xbm1rQQYzcSRqnVAGvn76w0mOVkDyRnA4ekpUrhoz+ZPADaoL+1PnvVDB2twtjmCD5ysm0FuYcHH7wEn94f1RTtb9a0a4y3zIOrIDLhrUBedp3lfdovIkavIhV+2WkySTwjcOfvSF9aa1vtGLMZr2u+n7W9aMYnc/ipaxU4acu6M/LYlpR7rfotQjtHnaWtHQSfiPJT8LUuihgpNacjEnm7M/GOi21aI4ZT5IREUoEREBERAAWCsrBQAswsIgLzrUWvEOAI4r0QIIqtcNM6suEApQuKm0yc+kKWKIt3y8aVnY3wtA5AL0X0hRVhZhAiBCQiIPO0Ug9pacwRHmuS3rR7Kr+F0e8yuuyuT6Q1MVZ0e08x1cVTJ4el+nTO7R7M31Sx2eszfTcRzZD2+9oWjouQW1Hbfqx0hx+K374rdnZ6rt1Mgc3wxo83KKub6qqxvs1aeH95veb8CsKc107L8ZP8b14Omo1u4T1P/C6FolZsFAHa8z02eq57eLYe128YfLP4FdJ0brB1nZvaMJ6LXFPDH9QmfTjXylFkLCyFq8cWvb7KKrC08wdx2FbCIROnNrZZ3UXlhGHPVsB57txWW2ojM8vcrze11trtg5OA7rt3A7wqRa8dnJa9kGdZGR4g7Qs5jTqpMX/Ibf3Zwvg5E4SR814tvRpMDM7IBnqIyXjUv2p4dnkvFt9FuqJz2JMw19GX3aazmiSC3eSDBWoX4tZHn8N62XaQYvFBHELydeTRmxgnfHqmycMt6jdhwhz3dntAyLjxO5S2j9h7aprJpsILp2nY3nvUVc9217W7XDR4nHUOA3u4ea6HdthZRYKbBAHmTtcTvKnW2V7RSNR5bQREV3KIiICIiAiIgLCyiAkIkoMIFAHShmIt7N/ddn4fCKhpGpr1Yhq1xmvinpW0ls0XtDsMkup93F2MT3v8en79yCxooCy6SteKr8BDadJr49ol1SqyM4EdwZ8SdWa8q+l1NuKab8TJxCQcoOYjMyWVQIH/AGnHICUFkRRFjv1r6raWBzXPD3NMggspucxz+EENy/xG8Yl0BESUBElJQaV8WjBScdpEDquYnv1uAl3oug6WH6iePoVyW/72qWahVq0mhzw9gzEgAnMke7qs8nPEPU6KYpjtaWxprVPZUWD27Q3FyY0uHvjyXq5n1tmjX2o8tZ9yxfTRXs1Oq3MNdTqj97uHyxHyW3YKY7QE6203RzJAJ8ifNUrxDomO6ZmPfT2vZs0yd2forXoPapbHD3rnltvZ7rTVoCBTpUZcYzdUcWgCdgGLZtBVz0FnEPzsKnHGkdRMXxW+y9rIWFkLZ4giIgLxtVmZUaWvaHN3ET5bl7FVOy6Q1Q8hwFXE9jMLRhNF7qlVgpOImcmNOefRwgPq36FU3yWPLDxAcMuORUZU0FqTIqMjiXeepb9l0ve+m6oKLSym0OdheXEhzgBhGHYDnMHLVsG/et+1KNRlPscRe1hkOMBz39nhyGx5ZnucTsUahpGW8e6Co6AO9qo2J2Bx+SmLFofQYZdLz0a3yGfvWrdl/wBodVaHBrmEtBABDmh7KJa6QNc1HbhHJbVfSGo2o5optdFU0gJdiaZdBqd0gBzGOeI2FuWcponLefMrDSphoAaA0DIACAOgX3CgNG72qWhzsYYG9kxwDQfFjqNcQ6SHN7rdU81PqWYiJCAiIgIiICIiAiIgIiwg1n3fRME0mEghwlrTBBJDtWuXOM73Hevv+x0/2bNnsjZhj/S3+Ebl7FZAQa9GwUmAtbTY1pEENa0AjPIgDMZnzKOu+kRhNJhbDRBY2IbOERGoSY3SVsIg8G2NgeHgQ4MLBGQDS4OIA1CSBPIL3REGEKzCwQgIizCCL0jaDZ3yuN6SwLNaeNPD1c9oHvXY9JfsHcx6ri2k7/0avOzAMt5qthZ38vS6adYLIvRc1i1tPtCKUzg2E6/kYXQ7PdhdTDpgiYI19CqHonQJI4LptlYRR17Cq+7op+2kKA+yCnant/aUX+bSHifIromgBnPbHoVQ7Yz9KE/sasHjGfulX/6P2xPJTHlTNxjuuqyvkL6C1eQIiICQiIPitRa8Q4BwkGCJEgggxvBAPReiwiAvh9JpIJAJaSWkiSCRBI3ZEjqvtEBERAREQEREBERAREQEREBYWUQEREBERAREQEREBERBE6UGKB5j1XF9Kf7vXnaaYHM1Bmu06TD6g8/QrimlZ/Rqs7X02/zgz7vesreXo9P9Czz0VpERmuk0qZ7HWNS53otTkTKv9Kn9Qc9kqHV/SFLr5WsznNCrHPun4ZdV0D6Pzr/CudWgxanDX+jv6d5nxXRvo/1O/CPQKY8s8/0r/lcllAEWryBERAREQEREBERAREQEREBERAREQEREBZWEQElEhAlEhEBERAREQEREBERBE6Tuig7n6FcX0l/u9Sczjpt/nmfdHVdn0o+wP52Fca0maRQdxrUwY3d4z5gLK38no9P9Cz00Za3COSvbKY7HXsVO0eYzCCBsVzqUgaO7JVl1T4hRauVqeP8Ax3QeT2a+eXkuh/R+e6eXyXOnN/Sao1g0Mju+sbl1XSdARDXcgr18suo+lb8raFlYCytHkiIiAiIgIiICIiAiIgIiICIiAiIgIiICIiAUREAoiICIiAiIgIiICIiCK0l+xP52Fcm0j/u9X8VP/WERZW/k9LpvoWe2jXgHMq4VvsOiIqy6beIUZv29b/0j/wCrF0fQbU7kERXr5ZZ/pW/K0hZRFo8kREQEREBERAREQEREBERAREQERE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sp>
        <p:nvSpPr>
          <p:cNvPr id="102404" name="AutoShape 4" descr="data:image/jpeg;base64,/9j/4AAQSkZJRgABAQAAAQABAAD/2wCEAAkGBxMSEhUUEhQWFBQWFBcVGBgUFhYUFxgXFxUXFxcUFBQYHSggGBwlHBgXITEhJSkrLi4uFx8zODMsNygtLisBCgoKDg0OGhAQGyskHyYsLCwsLC0sLCwsLCwsLCwsLCwsLCwsLCwsLCwsLCwsLCwsLCwsLCwsLCwsLCwsLCwsLP/AABEIAKEBOQMBIgACEQEDEQH/xAAbAAEAAgMBAQAAAAAAAAAAAAAABQYBBAcDAv/EAEYQAAEDAQQHBQQGBwcFAQAAAAEAAhEDBAUSIQYxQVFhcYETIjKRwUKhsdEHIzNicvAkUlOCkqLhFDRjk7LS8RZDZHOzVP/EABkBAQADAQEAAAAAAAAAAAAAAAABAgMEBf/EACgRAQACAgEDAwMFAQAAAAAAAAABAgMRIQQSMRNBUTNhcQUiMkKRFP/aAAwDAQACEQMRAD8A7Yij73vPsDTGHEaj8AkuAENLj4WuJyG7qFof9V0ZEBxbME5SDDzGHae6P4hqzQT6KFdpNRkAYvEWnE0jMBuNo1y5uJsjLXryXpd2kNGu5raeIlwMEtylpcC2Z19x3DJBLIoA6UMwNcKb8bnsbggT3nUxkZgn6xp179S3bpvulaS4UsRDQ0yRAIcJEcd4MeWaCSRAUlARFlBhERAREBQESUKAiLEoMosSkoMpKxKIMyiwshAREQEREBERAREQEREBERAREQEREHnVs7XFrnCSyS3gXAtPuJCjqejlma3CKQji55I7uEQSZENyG5Sq+K9UMaXOMACSTsAQRdPR2zgvmnixxIcS4DutaYk7cIJOsnWtmyXVRpEFjA0gkg5kycUmSTJOJ3mVTLf9I3fLbPSxwYkgkHrIHlK1W6W2+qYaxrZ5f7So3Dor0uSeV3qXHZsyaTcxmZOXeDpBnIyAZ+6Ny0ql62GyyQ5jSYBwZzhyAy7o2+arFps1qrAdtWjgMvjq8lH1bos9M4nuxO3zJ5SUlvTo4nzKy1PpGswPdDz+eAK+6X0h2c+w8dD6hVyzsDzFGzufxAJ+C3Kdx2x2qg1v4iB8U3K/oYY8p9unVl++Og+aDTuy/e/l+ah26M2w+zTHNw9F8VNFLXtbSPJyjcq+l0/yuF3X7Z6/2dQTuOR6Tr6KSJXK7Xo9XZmaDhxp5/D1X1YtJrVQhuPG0ezV19Cnd8qW6SJ5pMS6kiqt26bUX5VWupO82/NT9nvGi/wVWH94T5HNWjlzWxXr5htosNcDqM8kcY15IzZRQV5aTU6eVMdq77vhHN3yVdtN/wBrecoYNwIHzKrN4jy6MfS5L86X9Fzh9ttB11P5nFaxNoJ+0Hm5R6lW3/Db5dQWAuYMdaBn2okcXfFTlg0gtFMQ/DVHElrujtvVRGSvyrborx45XRFCWfSai7xB7DxEjzbK3G3zQP8A3W9ZHxC03Hs55xXjzEpCVgqOrX1Rbtc78LHH0hRFs0nq6qVEDjVeB/K35oiKStC+K1VrBLyGje4gDzKpFo0hqH7S0Mp7xSAHTE6StJtrY900qNW0uHtYXVc/xnIIn0/lbamklM5UWvrn/DEN/wAx0DyleDr5tX/5mDg6tJ6w1Q4p2k/avo2Zsai7tKkfgZkPNRV9NqtH1FoNQnY6lhHRwdl5KJtC0Vqtpvi07KFP+Mn0XzUvG2nwsot/FiPqFzmnb7e05taeTz6hb1LTC0M+1pvAGsxib1I1dVHcv6dfaYXP/qC00j+kUA5v61FwJ54DrU5d150q7cVJ4dvGpw4FpzCqd3aTUqw2Z7iFt/2Sm84m5O/WGR8wpiVbY1tRVU1bWwd2sHAftGBx8xBWu6/7VRcHVezq0pAdgBa5onNwz2JMs/TlcoWQF80nhwBBkEAgjaCJBX0pUFiFlEEJfmk9KyvDKgcXFuLKIiYVS0q0sFpp9jQxAOycdscI1fONymdOKFZ8NZiNN7YcACQS0zENEjLbKqNnoBmQA1zkFna+pel0uCloiz1u6xMpgZCY/OaWm9Ydhptl25oWpe1rLW5cz0V50CuplOztqRie+SXHMiCRlu2+5RW3dw6c94xV3pV7NdlvtB8BYP1qk6uW1Wi6dDabIdXPav3eyCrSi0jh5t+qvb7PilSDRDQGjcBA9y+0QKXMyEhEJQIWnbbtpVhFSm13MZ+etbaImJmPCqWvQSzuns3Pp8JDm+RCiqmgNVvgrMPMOYf5V0BFGobV6nJHG3Ib0ue20KmFtVgMTGKQZ1ZkLUp6SVqJFO3Mcxp1VGyWHm2SD0V20naKrnYdndB5blWrO4VWOpVWhw1FpGR48DxWV7aehirN67929SqhzQ5jg5h1OaZH54FZlUq9LuqWA9rZqjm0iQCPEGk7HNOTmnfrWKWmVoHio0qnEF9M+QkLPt3zEtozTHFoXZZaqtR0vcddl8qvzavcaV/+K/8AzG/7Umkr+tX7rFCxUeGtLnENa3W5xho5kqq1tKq58NnYzi97qn8oABXnc1jfbHmta3OqU6Z7jDkxz+DBkGt95y2FR6fypOaZ4rCxXbewrPHZU3mhBms8imxwg/ZMPefz1Kau2k5xaG5SQOuqVFudidyKm6DXNaCzxDMcxsW2OOOGWeJrHM7lMVtGmv8AFVq8QwtaPgSvEaF2TW5tR53vqvPwIU3YrUKjQ4ZHa06wdoK+7RWDGlzsgBJ+S008mbWQpuKwWZuPsKQ3FzQ9xO4F0mVG3hb6tYYaZNJmoBpwnmT6Lzr13V34n7+6NjRsU1YLABmon4Wj7oNlzPAkHHGvEJcRw1ZqRpXUCJDgZ4R0jYrAykAvk0szsO8eu9Vih3qzabpjYoW32SMwFeqtE8DxPooG9aMTlvUT50tE7Ut93UyZ8JnxMhp6jU7qpyw3FazTD6FenWadU4qbssoIMgGeKj7RTDQS4S4atucZAfNTeh94dmQwnuuA5A7D5k+YWnsnumPDVbbbRSdgrMLHccweLSMivi121pBBE5Z8t44qa+kmsWWVpaJd2zAN4GZdHQFUllqkcYxAb+7MD3qtra4deGIyV7phLUNKLRSYGMLMLcmlzZMbBPprVo0Q0k/tQc14AqMEmMgRMapMbFzplN1R4DdRAOcAFpzAMwM84JOR4K/3FcdRtYV3QxwJY4ACKjIMP7pidWe2J1rOtpmVeopjrX7rWsKNtd7tacLIJkAu9lsnf7R4BSeFbvPedcOwuw+KDE6pjKVzmpd7wKjqgLSwgkERMuMCdWuTI4LpK1rysQrU3U3EgGMxrEGQq2r3N8GeccuU1qIc3930B+atP0b2xxbUpHU0yPgfTyW9fOi7ezBoiHMbBEfaQI35GJVIsd5vsVQvEgzhcIJB+8RrGyVlWOy2nfkvXqMU69nXwhCg9HtIWWppMBpEe0IM/qzmvPSG+S2KdEy8iXEZ4RwO8rd5nZO9JW13hTpeNwn9UZu8loG+yfAzq4+g+ahrvs8mXGTvOtT7bKyMkX7K18tCra67/aw8GiP6rxNav+0d+eim2Uxujkjw1ExaPhEUL3rM8QFQcRhd5gQpmw3lTrDunPa0wHDp6halUNIVfvBrQeuUGD5hRtb04v44XKrWawS4ho3kwoe1Xm6qcFEHPInUT/tHEqu2J3avDGkudMS5xdHUq62GxNpNhoz2naUiVb44x+eZQVsuWqGziaYGbWg+47VTrc003h45HkusKjaV3bhcY1HMKl4dXR5t27ZRFam2qwtdmx7S0j7rvX1C5nVsxoVnUKmtp7p/Wb7LhzC6JYHxLDszHLcoLT27sVIWhvjo+KNbqROfkTPIlY0j+ru6imoi8ez5umkCM81YKF3NMZKraN2iQrlZ64A6JHC3duu4V2/LL3m0qY7z3Bg5nKemvop4tbRpBrfCwBreJnWeJJJPNR91t7S0VKvs0xgb+N4z8mz/ABBe15PlzWdT8B6qbczEK4o5mzduylqV3um7m4JqNDp1A6gN6gdGrvxu+6Mz8ldAF0RDzuty7t2wgbxpuoPa6nsmAfaAzNN2/LMLy0mtwc2mxhyf3zy9mR5+Smb2s5fScG+Md5v4hnHXV1VDY+ars5bkBwBEgDqT5pLmjmNp26aEwrLQYIUBdVSIA17eXzU6w5jr5R/wkSrLYhIWJWMXkpUfFUKGvVkhS9Ryhbzqqk+WlVTvDJ2L7vx1n4LWsJ70jUfcf6r2vMzM7hHRa92uzz5K0+ErnfcVrBidraWun7zXAe8E+a58aOGkxwdLgaXd2iIJcf446K7soGvSbZw6AXY3n7ozA8xPkpGz6KWdvixO3yYByjUBuG9U7e7lrizenXX3VSnaWgUwGTAdTdi8LwHEAAAzkCM/ujcrBZLNaHMbTg4QIl8sbHEa3KYNy0O79WBgIcIkZjedqkVaKs8mTu0j7BdTacE95+8iAPwN2fFSCIrMRERAK830mmZAMiDIBkbivRCgiauj1nPhYGE7WZe7UoK/LoqUm90yDtA9xCuS+XsBBBEg6wktKZbVcusl7PpOw1N6sVhv1p1Ole196LCpJYJ+P9VUrXcdWkcpn5I6YtS/K8svMELUtF6QqKa9duUmNfmvHtKzpmTHNRK8UrC41b3aPaHmqte17OqvinmBnPX5L4o3XVqEEzB1q2XBoqBmR1IURCZvWrZ0Eu8txPdriOp/PvVxheFms7abcLdXx4r2CmHFkv322yo6/LF2tIx4m5j1CkCimVaWms7hyO3MLHB24rfY5r255tcII3gggjykKb0tuaJe0d06+BVVuyqWk0zzC57xrl7+LJGWm1UoWY2a0PpHU0gtO9js2nyy6KfttswUieH5heel9kyp1hrYcDo/Vd4Z5On+Jedgp9s+k05tbNR26GGQOroHmnnllE9kTX/E3dVm7Ki1rsnRjf8AjfBcOggfurUu8GpVL95y5D+gW7eVWGHe7Lz1+5SuhN3YnyfC3M+g8/glI3O18loxY9/C4XNY+yphu05nmt4BFldDwbWm07kXNryZ2NpcyAAdROrLUD0hdJVP06sZltQCYH+nWOOWfRRK1J509LtdAEH4a1MurQMc6hnxGWXwVKu60OaAWy5u0E6vwndwU0LS5xbm1rQQYzcSRqnVAGvn76w0mOVkDyRnA4ekpUrhoz+ZPADaoL+1PnvVDB2twtjmCD5ysm0FuYcHH7wEn94f1RTtb9a0a4y3zIOrIDLhrUBedp3lfdovIkavIhV+2WkySTwjcOfvSF9aa1vtGLMZr2u+n7W9aMYnc/ipaxU4acu6M/LYlpR7rfotQjtHnaWtHQSfiPJT8LUuihgpNacjEnm7M/GOi21aI4ZT5IREUoEREBERAAWCsrBQAswsIgLzrUWvEOAI4r0QIIqtcNM6suEApQuKm0yc+kKWKIt3y8aVnY3wtA5AL0X0hRVhZhAiBCQiIPO0Ug9pacwRHmuS3rR7Kr+F0e8yuuyuT6Q1MVZ0e08x1cVTJ4el+nTO7R7M31Sx2eszfTcRzZD2+9oWjouQW1Hbfqx0hx+K374rdnZ6rt1Mgc3wxo83KKub6qqxvs1aeH95veb8CsKc107L8ZP8b14Omo1u4T1P/C6FolZsFAHa8z02eq57eLYe128YfLP4FdJ0brB1nZvaMJ6LXFPDH9QmfTjXylFkLCyFq8cWvb7KKrC08wdx2FbCIROnNrZZ3UXlhGHPVsB57txWW2ojM8vcrze11trtg5OA7rt3A7wqRa8dnJa9kGdZGR4g7Qs5jTqpMX/Ibf3Zwvg5E4SR814tvRpMDM7IBnqIyXjUv2p4dnkvFt9FuqJz2JMw19GX3aazmiSC3eSDBWoX4tZHn8N62XaQYvFBHELydeTRmxgnfHqmycMt6jdhwhz3dntAyLjxO5S2j9h7aprJpsILp2nY3nvUVc9217W7XDR4nHUOA3u4ea6HdthZRYKbBAHmTtcTvKnW2V7RSNR5bQREV3KIiICIiAiIgLCyiAkIkoMIFAHShmIt7N/ddn4fCKhpGpr1Yhq1xmvinpW0ls0XtDsMkup93F2MT3v8en79yCxooCy6SteKr8BDadJr49ol1SqyM4EdwZ8SdWa8q+l1NuKab8TJxCQcoOYjMyWVQIH/AGnHICUFkRRFjv1r6raWBzXPD3NMggspucxz+EENy/xG8Yl0BESUBElJQaV8WjBScdpEDquYnv1uAl3oug6WH6iePoVyW/72qWahVq0mhzw9gzEgAnMke7qs8nPEPU6KYpjtaWxprVPZUWD27Q3FyY0uHvjyXq5n1tmjX2o8tZ9yxfTRXs1Oq3MNdTqj97uHyxHyW3YKY7QE6203RzJAJ8ifNUrxDomO6ZmPfT2vZs0yd2forXoPapbHD3rnltvZ7rTVoCBTpUZcYzdUcWgCdgGLZtBVz0FnEPzsKnHGkdRMXxW+y9rIWFkLZ4giIgLxtVmZUaWvaHN3ET5bl7FVOy6Q1Q8hwFXE9jMLRhNF7qlVgpOImcmNOefRwgPq36FU3yWPLDxAcMuORUZU0FqTIqMjiXeepb9l0ve+m6oKLSym0OdheXEhzgBhGHYDnMHLVsG/et+1KNRlPscRe1hkOMBz39nhyGx5ZnucTsUahpGW8e6Co6AO9qo2J2Bx+SmLFofQYZdLz0a3yGfvWrdl/wBodVaHBrmEtBABDmh7KJa6QNc1HbhHJbVfSGo2o5optdFU0gJdiaZdBqd0gBzGOeI2FuWcponLefMrDSphoAaA0DIACAOgX3CgNG72qWhzsYYG9kxwDQfFjqNcQ6SHN7rdU81PqWYiJCAiIgIiICIiAiIgIiwg1n3fRME0mEghwlrTBBJDtWuXOM73Hevv+x0/2bNnsjZhj/S3+Ebl7FZAQa9GwUmAtbTY1pEENa0AjPIgDMZnzKOu+kRhNJhbDRBY2IbOERGoSY3SVsIg8G2NgeHgQ4MLBGQDS4OIA1CSBPIL3REGEKzCwQgIizCCL0jaDZ3yuN6SwLNaeNPD1c9oHvXY9JfsHcx6ri2k7/0avOzAMt5qthZ38vS6adYLIvRc1i1tPtCKUzg2E6/kYXQ7PdhdTDpgiYI19CqHonQJI4LptlYRR17Cq+7op+2kKA+yCnant/aUX+bSHifIromgBnPbHoVQ7Yz9KE/sasHjGfulX/6P2xPJTHlTNxjuuqyvkL6C1eQIiICQiIPitRa8Q4BwkGCJEgggxvBAPReiwiAvh9JpIJAJaSWkiSCRBI3ZEjqvtEBERAREQEREBERAREQEREBYWUQEREBERAREQEREBERBE6UGKB5j1XF9Kf7vXnaaYHM1Bmu06TD6g8/QrimlZ/Rqs7X02/zgz7vesreXo9P9Czz0VpERmuk0qZ7HWNS53otTkTKv9Kn9Qc9kqHV/SFLr5WsznNCrHPun4ZdV0D6Pzr/CudWgxanDX+jv6d5nxXRvo/1O/CPQKY8s8/0r/lcllAEWryBERAREQEREBERAREQEREBERAREQEREBZWEQElEhAlEhEBERAREQEREBERBE6Tuig7n6FcX0l/u9Sczjpt/nmfdHVdn0o+wP52Fca0maRQdxrUwY3d4z5gLK38no9P9Cz00Za3COSvbKY7HXsVO0eYzCCBsVzqUgaO7JVl1T4hRauVqeP8Ax3QeT2a+eXkuh/R+e6eXyXOnN/Sao1g0Mju+sbl1XSdARDXcgr18suo+lb8raFlYCytHkiIiAiIgIiICIiAiIgIiICIiAiIgIiICIiAUREAoiICIiAiIgIiICIiCK0l+xP52Fcm0j/u9X8VP/WERZW/k9LpvoWe2jXgHMq4VvsOiIqy6beIUZv29b/0j/wCrF0fQbU7kERXr5ZZ/pW/K0hZRFo8kREQEREBERAREQEREBERAREQEREH/2Q==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406" name="Picture 6" descr="https://encrypted-tbn1.gstatic.com/images?q=tbn:ANd9GcR3l2QwjgSutLLdgUu63IZDOfn1FUP6txkXLD8lJiqgvoGgdol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0032" y="642918"/>
            <a:ext cx="7718248" cy="5429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Picture 4" descr="imagesCAHPV2P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928670"/>
            <a:ext cx="6072229" cy="4857783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522" name="Picture 2" descr="https://encrypted-tbn1.gstatic.com/images?q=tbn:ANd9GcRUTaN68D2_g7ub5YKN2qOufR42FHGUUNoGv0gfrXwEbYuafFEm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28605"/>
            <a:ext cx="6572296" cy="6321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Illustration Of PI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785794"/>
            <a:ext cx="6715172" cy="52864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Content Placeholder 3" descr="photolibrary_rm_photo_of_woman-_holding_stomac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7" y="2267744"/>
            <a:ext cx="4695825" cy="3190875"/>
          </a:xfr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C</a:t>
            </a:r>
            <a:r>
              <a:rPr lang="en-ZA" dirty="0" smtClean="0"/>
              <a:t>ommon </a:t>
            </a:r>
            <a:r>
              <a:rPr lang="en-ZA" dirty="0" smtClean="0"/>
              <a:t>types 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r>
              <a:rPr lang="en-ZA" dirty="0" smtClean="0"/>
              <a:t>Peritoneal </a:t>
            </a:r>
            <a:r>
              <a:rPr lang="en-ZA" dirty="0" smtClean="0"/>
              <a:t>endometriosis</a:t>
            </a:r>
            <a:r>
              <a:rPr lang="en-ZA" dirty="0" smtClean="0"/>
              <a:t>,</a:t>
            </a:r>
          </a:p>
          <a:p>
            <a:r>
              <a:rPr lang="en-ZA" dirty="0" smtClean="0"/>
              <a:t>Ovarian endometriosis</a:t>
            </a:r>
          </a:p>
          <a:p>
            <a:r>
              <a:rPr lang="en-ZA" dirty="0" smtClean="0"/>
              <a:t> Recto-vaginal </a:t>
            </a:r>
            <a:r>
              <a:rPr lang="en-ZA" dirty="0" smtClean="0"/>
              <a:t>endometriosis.</a:t>
            </a:r>
            <a:endParaRPr lang="en-Z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Endometriosis occurs when tissue similar to that which lines the inside of the uterus implants outside the uterine cavity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The endometrial growths respond to menstrual hormones in the same way as the uterine tissue, by building up, breaking down and then shedding. </a:t>
            </a:r>
            <a:endParaRPr lang="en-ZA" dirty="0" smtClean="0"/>
          </a:p>
          <a:p>
            <a:r>
              <a:rPr lang="en-ZA" dirty="0" smtClean="0"/>
              <a:t>Since </a:t>
            </a:r>
            <a:r>
              <a:rPr lang="en-ZA" dirty="0" smtClean="0"/>
              <a:t>the tissue has no means of being expelled from the body, it develops into painful cysts or nodules at the areas of implantation.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s://encrypted-tbn3.gstatic.com/images?q=tbn:ANd9GcTpOs0WEEti8l_4ItSZwDBvhOojAn3K_7KgMGAFWQpjM7M9yCcV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357298"/>
            <a:ext cx="5143536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/>
              <a:t>IS Endometriosis cancerous 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NO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b="1" dirty="0" smtClean="0"/>
              <a:t>IS </a:t>
            </a:r>
            <a:r>
              <a:rPr lang="en-ZA" b="1" dirty="0" smtClean="0"/>
              <a:t>Endometriosis Infectious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NO</a:t>
            </a:r>
            <a:endParaRPr lang="en-ZA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Pregnancy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ZA" dirty="0" smtClean="0"/>
              <a:t>Women are often </a:t>
            </a:r>
            <a:r>
              <a:rPr lang="en-ZA" dirty="0" smtClean="0"/>
              <a:t>advised not to postpone pregnancy, as the more the disease progresses, the more likely it is to cause infertility.</a:t>
            </a:r>
          </a:p>
          <a:p>
            <a:r>
              <a:rPr lang="en-ZA" dirty="0" smtClean="0"/>
              <a:t>Encouraging women to fall pregnant can be difficult, as this is a highly personal and life-changing decision.</a:t>
            </a:r>
          </a:p>
          <a:p>
            <a:r>
              <a:rPr lang="en-ZA" dirty="0" smtClean="0"/>
              <a:t>Genetic </a:t>
            </a:r>
            <a:r>
              <a:rPr lang="en-ZA" dirty="0" smtClean="0"/>
              <a:t>links to endometriosis may also play a role, as women could pass on the </a:t>
            </a:r>
            <a:r>
              <a:rPr lang="en-ZA" dirty="0" smtClean="0"/>
              <a:t>risk </a:t>
            </a:r>
            <a:r>
              <a:rPr lang="en-ZA" dirty="0" smtClean="0"/>
              <a:t>to their </a:t>
            </a:r>
            <a:r>
              <a:rPr lang="en-ZA" dirty="0" smtClean="0"/>
              <a:t>babies.</a:t>
            </a:r>
            <a:endParaRPr lang="en-ZA" dirty="0" smtClean="0"/>
          </a:p>
          <a:p>
            <a:r>
              <a:rPr lang="en-ZA" dirty="0" smtClean="0"/>
              <a:t>Pregnancy often causes a remission of endometriosis, as ovulation ceases, causing the growths to shrink.</a:t>
            </a:r>
          </a:p>
          <a:p>
            <a:r>
              <a:rPr lang="en-ZA" dirty="0" smtClean="0"/>
              <a:t>It can </a:t>
            </a:r>
            <a:r>
              <a:rPr lang="en-ZA" dirty="0" smtClean="0"/>
              <a:t>return after pregnancy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egg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6299" y="1500174"/>
            <a:ext cx="5597535" cy="464347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Infertility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Abnormal </a:t>
            </a:r>
            <a:r>
              <a:rPr lang="en-ZA" dirty="0" smtClean="0"/>
              <a:t>hormonal function</a:t>
            </a:r>
            <a:r>
              <a:rPr lang="en-ZA" dirty="0" smtClean="0"/>
              <a:t>,</a:t>
            </a:r>
          </a:p>
          <a:p>
            <a:pPr>
              <a:buNone/>
            </a:pPr>
            <a:r>
              <a:rPr lang="en-ZA" dirty="0" smtClean="0"/>
              <a:t> Infrequent </a:t>
            </a:r>
            <a:r>
              <a:rPr lang="en-ZA" dirty="0" smtClean="0"/>
              <a:t>intercourse (pain</a:t>
            </a:r>
            <a:r>
              <a:rPr lang="en-ZA" dirty="0" smtClean="0"/>
              <a:t>),</a:t>
            </a:r>
          </a:p>
          <a:p>
            <a:pPr>
              <a:buNone/>
            </a:pPr>
            <a:r>
              <a:rPr lang="en-ZA" dirty="0" smtClean="0"/>
              <a:t> Affected </a:t>
            </a:r>
            <a:r>
              <a:rPr lang="en-ZA" dirty="0" smtClean="0"/>
              <a:t>sperm transportation</a:t>
            </a:r>
            <a:r>
              <a:rPr lang="en-ZA" dirty="0" smtClean="0"/>
              <a:t>,</a:t>
            </a:r>
          </a:p>
          <a:p>
            <a:pPr>
              <a:buNone/>
            </a:pPr>
            <a:r>
              <a:rPr lang="en-ZA" dirty="0" smtClean="0"/>
              <a:t>T</a:t>
            </a:r>
            <a:r>
              <a:rPr lang="en-ZA" dirty="0" smtClean="0"/>
              <a:t>ubal </a:t>
            </a:r>
            <a:r>
              <a:rPr lang="en-ZA" dirty="0" smtClean="0"/>
              <a:t>blockage</a:t>
            </a:r>
            <a:r>
              <a:rPr lang="en-ZA" dirty="0" smtClean="0"/>
              <a:t>,</a:t>
            </a:r>
          </a:p>
          <a:p>
            <a:pPr>
              <a:buNone/>
            </a:pPr>
            <a:r>
              <a:rPr lang="en-ZA" dirty="0" smtClean="0"/>
              <a:t> Ovarian </a:t>
            </a:r>
            <a:r>
              <a:rPr lang="en-ZA" dirty="0" smtClean="0"/>
              <a:t>damage following surgical treatment</a:t>
            </a:r>
            <a:r>
              <a:rPr lang="en-ZA" dirty="0" smtClean="0"/>
              <a:t>.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3074" name="Picture 2" descr="http://www.endpain.co.za/wp-content/themes/endpain/images/image_newsletter_b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736"/>
            <a:ext cx="6357982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Is there a cure for 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NO</a:t>
            </a:r>
          </a:p>
          <a:p>
            <a:endParaRPr lang="en-ZA" dirty="0" smtClean="0"/>
          </a:p>
          <a:p>
            <a:r>
              <a:rPr lang="en-ZA" dirty="0" smtClean="0"/>
              <a:t>Currently there no cure but there is variety of treatments which can lessen the problems</a:t>
            </a:r>
            <a:endParaRPr lang="en-ZA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0962" name="Picture 2" descr="http://www.endpain.co.za/wp-content/themes/endpain/images/image_member_blo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500990" cy="5214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Prevention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ZA" dirty="0" smtClean="0"/>
              <a:t>Endometriosis </a:t>
            </a:r>
            <a:r>
              <a:rPr lang="en-ZA" dirty="0" smtClean="0"/>
              <a:t>cannot be prevented, especially if there is a family history of the disease. </a:t>
            </a:r>
            <a:endParaRPr lang="en-ZA" dirty="0" smtClean="0"/>
          </a:p>
          <a:p>
            <a:r>
              <a:rPr lang="en-ZA" dirty="0" smtClean="0"/>
              <a:t>Using </a:t>
            </a:r>
            <a:r>
              <a:rPr lang="en-ZA" dirty="0" smtClean="0"/>
              <a:t>oral contraceptives may reduce the risk of developing endometriosis or prevent it from becoming worse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Although lifestyle modification and certain nutritional supplementation have been suggested to improve the symptoms of </a:t>
            </a:r>
            <a:r>
              <a:rPr lang="en-ZA" dirty="0" err="1" smtClean="0"/>
              <a:t>endometriosis,r</a:t>
            </a:r>
            <a:r>
              <a:rPr lang="en-ZA" dirty="0" smtClean="0"/>
              <a:t> </a:t>
            </a:r>
            <a:r>
              <a:rPr lang="en-ZA" dirty="0" smtClean="0"/>
              <a:t>use.</a:t>
            </a:r>
          </a:p>
          <a:p>
            <a:r>
              <a:rPr lang="en-ZA" dirty="0" smtClean="0"/>
              <a:t>Pregnancies </a:t>
            </a:r>
            <a:r>
              <a:rPr lang="en-ZA" dirty="0" smtClean="0"/>
              <a:t>maybe protective  </a:t>
            </a:r>
            <a:r>
              <a:rPr lang="en-ZA" dirty="0" smtClean="0"/>
              <a:t>in some women.</a:t>
            </a:r>
            <a:endParaRPr lang="en-Z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98" name="Picture 2" descr="http://www.womenshealth.gov/publications/our-publications/fact-sheet/images/reproductive.gif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2417" y="428604"/>
            <a:ext cx="6091417" cy="518637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6562" name="Picture 2" descr="http://cdn.24.co.za/files/Cms/General/d/2488/404f14bd052543d7ab2f1daa374655ca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285860"/>
            <a:ext cx="6500858" cy="45005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Woman In Gy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857232"/>
            <a:ext cx="6286544" cy="4548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image_fundraising_block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3200" y="3037681"/>
            <a:ext cx="3657600" cy="1651000"/>
          </a:xfr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Just Cramps or Endometriosis?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ZA" dirty="0" smtClean="0"/>
              <a:t>Most </a:t>
            </a:r>
            <a:r>
              <a:rPr lang="en-ZA" dirty="0" smtClean="0"/>
              <a:t>women have some mild pain with their menstrual periods. </a:t>
            </a:r>
            <a:endParaRPr lang="en-ZA" dirty="0" smtClean="0"/>
          </a:p>
          <a:p>
            <a:r>
              <a:rPr lang="en-ZA" dirty="0" smtClean="0"/>
              <a:t>They </a:t>
            </a:r>
            <a:r>
              <a:rPr lang="en-ZA" dirty="0" smtClean="0"/>
              <a:t>may get relief from over-the-counter pain medications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If your pain lasts more than two days, keeps you from doing normal activities, or remains after your period is over, you should consult your doctor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Endometriosis also may cause pain in the lower back.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8" name="Picture 2" descr="Woman Holding Pill and Glass of Wat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928670"/>
            <a:ext cx="5857916" cy="4905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274638"/>
            <a:ext cx="8258204" cy="1725602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/>
            </a:r>
            <a:br>
              <a:rPr lang="en-ZA" b="1" dirty="0" smtClean="0"/>
            </a:br>
            <a:r>
              <a:rPr lang="en-ZA" b="1" dirty="0" smtClean="0"/>
              <a:t>How </a:t>
            </a:r>
            <a:r>
              <a:rPr lang="en-ZA" b="1" dirty="0" smtClean="0"/>
              <a:t>is endometriosis treated?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 smtClean="0"/>
          </a:p>
          <a:p>
            <a:endParaRPr lang="en-ZA" dirty="0" smtClean="0"/>
          </a:p>
          <a:p>
            <a:pPr>
              <a:buNone/>
            </a:pPr>
            <a:r>
              <a:rPr lang="en-ZA" dirty="0" smtClean="0"/>
              <a:t>The goals of endometriosis treatment may include</a:t>
            </a:r>
          </a:p>
          <a:p>
            <a:r>
              <a:rPr lang="en-ZA" dirty="0" smtClean="0"/>
              <a:t> Pain relief and/or</a:t>
            </a:r>
          </a:p>
          <a:p>
            <a:r>
              <a:rPr lang="en-ZA" dirty="0" smtClean="0"/>
              <a:t> Enhancement of fertility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785794"/>
            <a:ext cx="8229600" cy="1143008"/>
          </a:xfrm>
        </p:spPr>
        <p:txBody>
          <a:bodyPr/>
          <a:lstStyle/>
          <a:p>
            <a:r>
              <a:rPr lang="en-ZA" dirty="0" smtClean="0"/>
              <a:t>Decision is base on</a:t>
            </a:r>
            <a:endParaRPr lang="en-Z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299145">
            <a:off x="1344202" y="1834210"/>
            <a:ext cx="1561252" cy="730979"/>
          </a:xfrm>
        </p:spPr>
        <p:txBody>
          <a:bodyPr/>
          <a:lstStyle/>
          <a:p>
            <a:r>
              <a:rPr lang="en-ZA" dirty="0" smtClean="0"/>
              <a:t>Fertility</a:t>
            </a:r>
            <a:endParaRPr lang="en-Z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714752"/>
            <a:ext cx="4040188" cy="2411410"/>
          </a:xfrm>
        </p:spPr>
        <p:txBody>
          <a:bodyPr/>
          <a:lstStyle/>
          <a:p>
            <a:r>
              <a:rPr lang="en-ZA" dirty="0" smtClean="0"/>
              <a:t>Surgical intervention</a:t>
            </a:r>
          </a:p>
          <a:p>
            <a:r>
              <a:rPr lang="en-ZA" dirty="0" err="1" smtClean="0"/>
              <a:t>Laparascopy</a:t>
            </a:r>
            <a:endParaRPr lang="en-ZA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 rot="3312948">
            <a:off x="5812073" y="2671447"/>
            <a:ext cx="2006457" cy="639762"/>
          </a:xfrm>
        </p:spPr>
        <p:txBody>
          <a:bodyPr>
            <a:normAutofit fontScale="92500"/>
          </a:bodyPr>
          <a:lstStyle/>
          <a:p>
            <a:r>
              <a:rPr lang="en-ZA" dirty="0" smtClean="0"/>
              <a:t>Not for Fertility</a:t>
            </a:r>
            <a:endParaRPr lang="en-ZA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86189"/>
            <a:ext cx="4041775" cy="2339973"/>
          </a:xfrm>
        </p:spPr>
        <p:txBody>
          <a:bodyPr/>
          <a:lstStyle/>
          <a:p>
            <a:r>
              <a:rPr lang="en-ZA" dirty="0" smtClean="0"/>
              <a:t>Medical</a:t>
            </a:r>
          </a:p>
          <a:p>
            <a:r>
              <a:rPr lang="en-ZA" dirty="0" smtClean="0"/>
              <a:t>Hormones Treatments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00108"/>
            <a:ext cx="8229600" cy="1214446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Medical treatment of endometriosis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3697295"/>
          </a:xfrm>
        </p:spPr>
        <p:txBody>
          <a:bodyPr/>
          <a:lstStyle/>
          <a:p>
            <a:r>
              <a:rPr lang="en-ZA" dirty="0" err="1" smtClean="0">
                <a:hlinkClick r:id="rId2"/>
              </a:rPr>
              <a:t>Nonsteroidal</a:t>
            </a:r>
            <a:r>
              <a:rPr lang="en-ZA" dirty="0" smtClean="0">
                <a:hlinkClick r:id="rId2"/>
              </a:rPr>
              <a:t> anti-inflammatory drugs</a:t>
            </a:r>
            <a:r>
              <a:rPr lang="en-ZA" dirty="0" smtClean="0"/>
              <a:t> or NSAIDs (such as </a:t>
            </a:r>
            <a:r>
              <a:rPr lang="en-ZA" dirty="0" smtClean="0">
                <a:hlinkClick r:id="rId3"/>
              </a:rPr>
              <a:t>ibuprofen</a:t>
            </a:r>
            <a:r>
              <a:rPr lang="en-ZA" dirty="0" smtClean="0"/>
              <a:t> or </a:t>
            </a:r>
            <a:r>
              <a:rPr lang="en-ZA" dirty="0" smtClean="0">
                <a:hlinkClick r:id="rId4"/>
              </a:rPr>
              <a:t>naproxen</a:t>
            </a:r>
            <a:r>
              <a:rPr lang="en-ZA" dirty="0" smtClean="0"/>
              <a:t> sodium) are commonly prescribed to help relieve pelvic pain and menstrual cramping.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1143008"/>
          </a:xfrm>
        </p:spPr>
        <p:txBody>
          <a:bodyPr/>
          <a:lstStyle/>
          <a:p>
            <a:r>
              <a:rPr lang="en-ZA" b="1" dirty="0" smtClean="0"/>
              <a:t>Birth Control Pills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ZA" b="1" dirty="0" smtClean="0"/>
          </a:p>
          <a:p>
            <a:r>
              <a:rPr lang="en-ZA" dirty="0" smtClean="0"/>
              <a:t>Oral contraceptives manage your levels of </a:t>
            </a:r>
            <a:r>
              <a:rPr lang="en-ZA" dirty="0" err="1" smtClean="0"/>
              <a:t>estrogen</a:t>
            </a:r>
            <a:r>
              <a:rPr lang="en-ZA" dirty="0" smtClean="0"/>
              <a:t> and progestin</a:t>
            </a:r>
            <a:r>
              <a:rPr lang="en-ZA" dirty="0" smtClean="0"/>
              <a:t>,</a:t>
            </a:r>
          </a:p>
          <a:p>
            <a:r>
              <a:rPr lang="en-ZA" dirty="0" smtClean="0"/>
              <a:t>It  </a:t>
            </a:r>
            <a:r>
              <a:rPr lang="en-ZA" dirty="0" smtClean="0"/>
              <a:t>make your menstrual periods shorter and lighter. </a:t>
            </a:r>
            <a:endParaRPr lang="en-ZA" dirty="0" smtClean="0"/>
          </a:p>
          <a:p>
            <a:r>
              <a:rPr lang="en-ZA" dirty="0" smtClean="0"/>
              <a:t>That </a:t>
            </a:r>
            <a:r>
              <a:rPr lang="en-ZA" dirty="0" smtClean="0"/>
              <a:t>often reduces the pain of endometriosis. </a:t>
            </a:r>
            <a:endParaRPr lang="en-ZA" dirty="0" smtClean="0"/>
          </a:p>
          <a:p>
            <a:r>
              <a:rPr lang="en-ZA" dirty="0" smtClean="0"/>
              <a:t>Progestin-only </a:t>
            </a:r>
            <a:r>
              <a:rPr lang="en-ZA" dirty="0" smtClean="0"/>
              <a:t>therapy can also be given by injection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Endometriosis symptoms may return after you stop taking the pills.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357322"/>
          </a:xfrm>
        </p:spPr>
        <p:txBody>
          <a:bodyPr/>
          <a:lstStyle/>
          <a:p>
            <a:r>
              <a:rPr lang="en-ZA" dirty="0" smtClean="0"/>
              <a:t>Hormonal Medications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697163"/>
          </a:xfrm>
        </p:spPr>
        <p:txBody>
          <a:bodyPr/>
          <a:lstStyle/>
          <a:p>
            <a:r>
              <a:rPr lang="en-ZA" dirty="0" smtClean="0"/>
              <a:t>Combine oral contraceptives</a:t>
            </a:r>
          </a:p>
          <a:p>
            <a:r>
              <a:rPr lang="en-ZA" dirty="0" err="1" smtClean="0"/>
              <a:t>Provera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 descr="Illustration Showing Menstrual Cramp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000108"/>
            <a:ext cx="7072362" cy="50720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Surgical treatment of endometriosis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r>
              <a:rPr lang="en-ZA" dirty="0" err="1" smtClean="0"/>
              <a:t>Laparascopy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err="1" smtClean="0"/>
              <a:t>Laparatomy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6" name="Picture 2" descr="Click Here To See the NEXT image ( 1 ) ( Gallbladder Surgery Photos  LAPAROSCOPIC CHOLECYSTECTOMY )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142984"/>
            <a:ext cx="4857784" cy="44291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b="1" dirty="0" smtClean="0"/>
              <a:t>Excision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During </a:t>
            </a:r>
            <a:r>
              <a:rPr lang="en-ZA" dirty="0" smtClean="0"/>
              <a:t>a laparoscopy, the surgeon may remove visible endometrial growths or adhesions. </a:t>
            </a:r>
            <a:endParaRPr lang="en-ZA" dirty="0" smtClean="0"/>
          </a:p>
          <a:p>
            <a:r>
              <a:rPr lang="en-ZA" dirty="0" smtClean="0"/>
              <a:t>Most </a:t>
            </a:r>
            <a:r>
              <a:rPr lang="en-ZA" dirty="0" smtClean="0"/>
              <a:t>women have immediate pain relief. </a:t>
            </a:r>
            <a:endParaRPr lang="en-ZA" dirty="0" smtClean="0"/>
          </a:p>
          <a:p>
            <a:r>
              <a:rPr lang="en-ZA" dirty="0" smtClean="0"/>
              <a:t>However</a:t>
            </a:r>
            <a:r>
              <a:rPr lang="en-ZA" dirty="0" smtClean="0"/>
              <a:t>, a year after the surgery, about 45% of women will have a recurrence of symptoms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The likelihood of recurrence increases over time. </a:t>
            </a:r>
            <a:endParaRPr lang="en-ZA" dirty="0" smtClean="0"/>
          </a:p>
          <a:p>
            <a:endParaRPr lang="en-ZA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631844"/>
          </a:xfrm>
        </p:spPr>
        <p:txBody>
          <a:bodyPr>
            <a:normAutofit fontScale="90000"/>
          </a:bodyPr>
          <a:lstStyle/>
          <a:p>
            <a:r>
              <a:rPr lang="en-ZA" b="1" dirty="0" err="1" smtClean="0"/>
              <a:t>Gonadotropin</a:t>
            </a:r>
            <a:r>
              <a:rPr lang="en-ZA" b="1" dirty="0" smtClean="0"/>
              <a:t>-releasing hormone </a:t>
            </a:r>
            <a:r>
              <a:rPr lang="en-ZA" b="1" dirty="0" err="1" smtClean="0"/>
              <a:t>analogs</a:t>
            </a:r>
            <a:r>
              <a:rPr lang="en-ZA" b="1" dirty="0" smtClean="0"/>
              <a:t> (</a:t>
            </a:r>
            <a:r>
              <a:rPr lang="en-ZA" b="1" dirty="0" err="1" smtClean="0"/>
              <a:t>GnRH</a:t>
            </a:r>
            <a:r>
              <a:rPr lang="en-ZA" b="1" dirty="0" smtClean="0"/>
              <a:t> </a:t>
            </a:r>
            <a:r>
              <a:rPr lang="en-ZA" b="1" dirty="0" err="1" smtClean="0"/>
              <a:t>analogs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ZA" dirty="0" smtClean="0"/>
              <a:t>These drugs mimic menopause, </a:t>
            </a:r>
            <a:r>
              <a:rPr lang="en-ZA" dirty="0" smtClean="0"/>
              <a:t>eliminating periods </a:t>
            </a:r>
            <a:r>
              <a:rPr lang="en-ZA" dirty="0" smtClean="0"/>
              <a:t>along with endometriosis symptoms </a:t>
            </a:r>
            <a:endParaRPr lang="en-ZA" dirty="0" smtClean="0"/>
          </a:p>
          <a:p>
            <a:pPr>
              <a:buNone/>
            </a:pPr>
            <a:r>
              <a:rPr lang="en-ZA" dirty="0" smtClean="0"/>
              <a:t>The </a:t>
            </a:r>
            <a:r>
              <a:rPr lang="en-ZA" dirty="0" smtClean="0"/>
              <a:t>side effects </a:t>
            </a:r>
          </a:p>
          <a:p>
            <a:r>
              <a:rPr lang="en-ZA" dirty="0" smtClean="0">
                <a:hlinkClick r:id="rId2"/>
              </a:rPr>
              <a:t>hot flashes</a:t>
            </a:r>
            <a:r>
              <a:rPr lang="en-ZA" dirty="0" smtClean="0"/>
              <a:t>, </a:t>
            </a:r>
            <a:r>
              <a:rPr lang="en-ZA" dirty="0" smtClean="0">
                <a:hlinkClick r:id="rId3"/>
              </a:rPr>
              <a:t>vaginal </a:t>
            </a:r>
            <a:r>
              <a:rPr lang="en-ZA" dirty="0" smtClean="0">
                <a:hlinkClick r:id="rId3"/>
              </a:rPr>
              <a:t>dryness</a:t>
            </a:r>
            <a:r>
              <a:rPr lang="en-ZA" dirty="0" smtClean="0"/>
              <a:t>, </a:t>
            </a:r>
            <a:r>
              <a:rPr lang="en-ZA" dirty="0" smtClean="0">
                <a:hlinkClick r:id="rId4"/>
              </a:rPr>
              <a:t>irregular vaginal</a:t>
            </a:r>
            <a:endParaRPr lang="en-ZA" dirty="0" smtClean="0"/>
          </a:p>
          <a:p>
            <a:r>
              <a:rPr lang="en-ZA" dirty="0" smtClean="0">
                <a:hlinkClick r:id="rId4"/>
              </a:rPr>
              <a:t>bleeding</a:t>
            </a:r>
            <a:r>
              <a:rPr lang="en-ZA" dirty="0" smtClean="0"/>
              <a:t>, </a:t>
            </a:r>
          </a:p>
          <a:p>
            <a:r>
              <a:rPr lang="en-ZA" dirty="0" smtClean="0"/>
              <a:t>mood changes, </a:t>
            </a:r>
            <a:r>
              <a:rPr lang="en-ZA" dirty="0" smtClean="0"/>
              <a:t>fatigue, and </a:t>
            </a:r>
            <a:endParaRPr lang="en-ZA" dirty="0" smtClean="0"/>
          </a:p>
          <a:p>
            <a:r>
              <a:rPr lang="en-ZA" dirty="0" smtClean="0"/>
              <a:t>loss </a:t>
            </a:r>
            <a:r>
              <a:rPr lang="en-ZA" dirty="0" smtClean="0"/>
              <a:t>of bone density (</a:t>
            </a:r>
            <a:r>
              <a:rPr lang="en-ZA" dirty="0" smtClean="0">
                <a:hlinkClick r:id="rId5"/>
              </a:rPr>
              <a:t>osteoporosis</a:t>
            </a:r>
            <a:r>
              <a:rPr lang="en-ZA" dirty="0" smtClean="0"/>
              <a:t>). 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8229600" cy="1071570"/>
          </a:xfrm>
        </p:spPr>
        <p:txBody>
          <a:bodyPr>
            <a:normAutofit fontScale="90000"/>
          </a:bodyPr>
          <a:lstStyle/>
          <a:p>
            <a:r>
              <a:rPr lang="en-ZA" b="1" dirty="0" err="1" smtClean="0"/>
              <a:t>Progestins</a:t>
            </a:r>
            <a:r>
              <a:rPr lang="en-ZA" dirty="0" smtClean="0"/>
              <a:t/>
            </a:r>
            <a:br>
              <a:rPr lang="en-ZA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ZA" dirty="0" smtClean="0"/>
          </a:p>
          <a:p>
            <a:pPr>
              <a:buNone/>
            </a:pPr>
            <a:r>
              <a:rPr lang="en-ZA" dirty="0" smtClean="0"/>
              <a:t>Side effects </a:t>
            </a:r>
          </a:p>
          <a:p>
            <a:r>
              <a:rPr lang="en-ZA" dirty="0" smtClean="0"/>
              <a:t>Absent of </a:t>
            </a:r>
            <a:r>
              <a:rPr lang="en-ZA" dirty="0" err="1" smtClean="0"/>
              <a:t>mensturations</a:t>
            </a:r>
            <a:endParaRPr lang="en-ZA" dirty="0" smtClean="0"/>
          </a:p>
          <a:p>
            <a:r>
              <a:rPr lang="en-ZA" dirty="0" smtClean="0">
                <a:hlinkClick r:id="rId2"/>
              </a:rPr>
              <a:t>breast tenderness</a:t>
            </a:r>
            <a:r>
              <a:rPr lang="en-ZA" dirty="0" smtClean="0"/>
              <a:t>, </a:t>
            </a:r>
          </a:p>
          <a:p>
            <a:r>
              <a:rPr lang="en-ZA" dirty="0" smtClean="0"/>
              <a:t>bloating, </a:t>
            </a:r>
          </a:p>
          <a:p>
            <a:r>
              <a:rPr lang="en-ZA" dirty="0" smtClean="0">
                <a:hlinkClick r:id="rId3"/>
              </a:rPr>
              <a:t>weight gain</a:t>
            </a:r>
            <a:r>
              <a:rPr lang="en-ZA" dirty="0" smtClean="0"/>
              <a:t>, </a:t>
            </a:r>
          </a:p>
          <a:p>
            <a:r>
              <a:rPr lang="en-ZA" dirty="0" smtClean="0">
                <a:hlinkClick r:id="rId4"/>
              </a:rPr>
              <a:t>irregular uterine bleeding</a:t>
            </a:r>
            <a:r>
              <a:rPr lang="en-ZA" dirty="0" smtClean="0"/>
              <a:t>, and </a:t>
            </a:r>
          </a:p>
          <a:p>
            <a:r>
              <a:rPr lang="en-ZA" dirty="0" smtClean="0">
                <a:hlinkClick r:id="rId5"/>
              </a:rPr>
              <a:t>depression</a:t>
            </a:r>
            <a:r>
              <a:rPr lang="en-ZA" dirty="0" smtClean="0"/>
              <a:t>. </a:t>
            </a:r>
          </a:p>
          <a:p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Surgical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err="1" smtClean="0"/>
              <a:t>Laparascopy</a:t>
            </a:r>
            <a:endParaRPr lang="en-ZA" dirty="0" smtClean="0"/>
          </a:p>
          <a:p>
            <a:endParaRPr lang="en-ZA" dirty="0" smtClean="0"/>
          </a:p>
          <a:p>
            <a:r>
              <a:rPr lang="en-ZA" dirty="0" err="1" smtClean="0"/>
              <a:t>Laparatomy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186766" cy="774720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 </a:t>
            </a:r>
            <a:r>
              <a:rPr lang="en-ZA" b="1" dirty="0" smtClean="0"/>
              <a:t>Laparoscopy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ZA" dirty="0" smtClean="0"/>
              <a:t>Laparoscopy </a:t>
            </a:r>
            <a:r>
              <a:rPr lang="en-ZA" dirty="0" smtClean="0"/>
              <a:t>is the only sure way to determine if you have endometriosis. </a:t>
            </a:r>
            <a:endParaRPr lang="en-ZA" dirty="0" smtClean="0"/>
          </a:p>
          <a:p>
            <a:r>
              <a:rPr lang="en-ZA" dirty="0" smtClean="0"/>
              <a:t>Dr </a:t>
            </a:r>
            <a:r>
              <a:rPr lang="en-ZA" dirty="0" smtClean="0"/>
              <a:t>inflates the abdomen with gas through a small incision in the navel. </a:t>
            </a:r>
            <a:endParaRPr lang="en-ZA" dirty="0" smtClean="0"/>
          </a:p>
          <a:p>
            <a:r>
              <a:rPr lang="en-ZA" dirty="0" smtClean="0"/>
              <a:t>A </a:t>
            </a:r>
            <a:r>
              <a:rPr lang="en-ZA" dirty="0" smtClean="0"/>
              <a:t>laparoscope is a viewing instrument that's inserted through the incision. </a:t>
            </a:r>
            <a:endParaRPr lang="en-ZA" dirty="0" smtClean="0"/>
          </a:p>
          <a:p>
            <a:r>
              <a:rPr lang="en-ZA" dirty="0" smtClean="0"/>
              <a:t>The </a:t>
            </a:r>
            <a:r>
              <a:rPr lang="en-ZA" dirty="0" smtClean="0"/>
              <a:t>surgeon can take small pieces of tissue for examination in a lab -- called a biopsy -- to confirm the diagnosis</a:t>
            </a:r>
            <a:endParaRPr lang="en-ZA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Hysterectomy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 smtClean="0"/>
              <a:t>Hysterectomy and removal of Ovaries will </a:t>
            </a:r>
            <a:r>
              <a:rPr lang="en-ZA" dirty="0" err="1" smtClean="0"/>
              <a:t>definatly</a:t>
            </a:r>
            <a:r>
              <a:rPr lang="en-ZA" dirty="0" smtClean="0"/>
              <a:t> cure the problems</a:t>
            </a:r>
            <a:endParaRPr lang="en-ZA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1428736"/>
            <a:ext cx="8186766" cy="488968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Menopause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034" y="2071678"/>
            <a:ext cx="8186766" cy="4054485"/>
          </a:xfrm>
        </p:spPr>
        <p:txBody>
          <a:bodyPr/>
          <a:lstStyle/>
          <a:p>
            <a:r>
              <a:rPr lang="en-ZA" dirty="0" smtClean="0"/>
              <a:t>Generally</a:t>
            </a:r>
            <a:r>
              <a:rPr lang="en-ZA" dirty="0" smtClean="0"/>
              <a:t>, the onset of menopause usually results in the decrease of endometriosis.</a:t>
            </a:r>
          </a:p>
          <a:p>
            <a:r>
              <a:rPr lang="en-ZA" dirty="0" smtClean="0"/>
              <a:t>However, severe endometriosis can be reactivated by hormone replacement therapy or continued hormone production after menopause.</a:t>
            </a:r>
            <a:endParaRPr lang="en-ZA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258204" cy="703282"/>
          </a:xfrm>
        </p:spPr>
        <p:txBody>
          <a:bodyPr>
            <a:normAutofit fontScale="90000"/>
          </a:bodyPr>
          <a:lstStyle/>
          <a:p>
            <a:r>
              <a:rPr lang="en-ZA" b="1" dirty="0" smtClean="0"/>
              <a:t>Coping With Endometriosis</a:t>
            </a:r>
            <a:br>
              <a:rPr lang="en-ZA" b="1" dirty="0" smtClean="0"/>
            </a:b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Although </a:t>
            </a:r>
            <a:r>
              <a:rPr lang="en-ZA" dirty="0" smtClean="0"/>
              <a:t>there is no way to prevent endometriosis</a:t>
            </a:r>
            <a:r>
              <a:rPr lang="en-ZA" dirty="0" smtClean="0"/>
              <a:t>,</a:t>
            </a:r>
          </a:p>
          <a:p>
            <a:r>
              <a:rPr lang="en-ZA" dirty="0" smtClean="0"/>
              <a:t> You </a:t>
            </a:r>
            <a:r>
              <a:rPr lang="en-ZA" dirty="0" smtClean="0"/>
              <a:t>can make lifestyle choices that will help you feel better</a:t>
            </a:r>
            <a:r>
              <a:rPr lang="en-ZA" dirty="0" smtClean="0"/>
              <a:t>.</a:t>
            </a:r>
          </a:p>
          <a:p>
            <a:r>
              <a:rPr lang="en-ZA" dirty="0" smtClean="0"/>
              <a:t> </a:t>
            </a:r>
            <a:r>
              <a:rPr lang="en-ZA" dirty="0" smtClean="0"/>
              <a:t>Regular exercise may help reduce pain by improving your blood flow and producing endorphins, the body's natural pain relievers. 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b="1" dirty="0" smtClean="0"/>
              <a:t>Endometriosis Symptoms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ZA" dirty="0" smtClean="0"/>
              <a:t>Pain just before, during, or after menstruation is the most common symptom of endometriosis.</a:t>
            </a:r>
          </a:p>
          <a:p>
            <a:r>
              <a:rPr lang="en-ZA" dirty="0" smtClean="0"/>
              <a:t> P</a:t>
            </a:r>
            <a:r>
              <a:rPr lang="en-ZA" dirty="0" smtClean="0"/>
              <a:t>ain </a:t>
            </a:r>
            <a:r>
              <a:rPr lang="en-ZA" dirty="0" smtClean="0"/>
              <a:t>may be disabling and may occur during or after sex, or during bowel movements or urination.</a:t>
            </a:r>
          </a:p>
          <a:p>
            <a:r>
              <a:rPr lang="en-ZA" dirty="0" smtClean="0"/>
              <a:t> It sometimes causes chronic pain in the pelvis and lower back.</a:t>
            </a:r>
          </a:p>
          <a:p>
            <a:r>
              <a:rPr lang="en-ZA" dirty="0" smtClean="0"/>
              <a:t> However, many women with endometriosis have mild or no symptoms. </a:t>
            </a:r>
          </a:p>
          <a:p>
            <a:r>
              <a:rPr lang="en-ZA" dirty="0" smtClean="0"/>
              <a:t>S</a:t>
            </a:r>
            <a:r>
              <a:rPr lang="en-ZA" dirty="0" smtClean="0"/>
              <a:t>ymptoms </a:t>
            </a:r>
            <a:r>
              <a:rPr lang="en-ZA" dirty="0" smtClean="0"/>
              <a:t>may be related to the location of the growths.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Key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ZA" dirty="0" smtClean="0"/>
              <a:t>Woman really need to take care of </a:t>
            </a:r>
            <a:r>
              <a:rPr lang="en-ZA" dirty="0" err="1" smtClean="0"/>
              <a:t>themself</a:t>
            </a:r>
            <a:endParaRPr lang="en-Z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webmd_rf_photo_of_symptoms_of_endometriosi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24087" y="2267744"/>
            <a:ext cx="4695825" cy="3190875"/>
          </a:xfrm>
        </p:spPr>
      </p:pic>
      <p:pic>
        <p:nvPicPr>
          <p:cNvPr id="5" name="Picture 4" descr="IMG_4758b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6064" y="0"/>
            <a:ext cx="4651872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" name="Content Placeholder 3" descr="photolibrary_rm_photo_of_woman_laying_on_sid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500042"/>
            <a:ext cx="7429552" cy="535785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ZA" dirty="0" smtClean="0"/>
              <a:t>The symptoms </a:t>
            </a:r>
            <a:r>
              <a:rPr lang="en-ZA" dirty="0" smtClean="0"/>
              <a:t>may </a:t>
            </a:r>
            <a:r>
              <a:rPr lang="en-ZA" dirty="0" smtClean="0"/>
              <a:t>vary widely between women, ranging from pain, usually around menstruation, to infertility. </a:t>
            </a:r>
          </a:p>
          <a:p>
            <a:r>
              <a:rPr lang="en-ZA" dirty="0" smtClean="0"/>
              <a:t>The degree of symptoms does not always correlate with the severity of the disease.</a:t>
            </a:r>
          </a:p>
          <a:p>
            <a:endParaRPr lang="en-ZA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1246</Words>
  <Application>Microsoft Office PowerPoint</Application>
  <PresentationFormat>On-screen Show (4:3)</PresentationFormat>
  <Paragraphs>193</Paragraphs>
  <Slides>71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71</vt:i4>
      </vt:variant>
    </vt:vector>
  </HeadingPairs>
  <TitlesOfParts>
    <vt:vector size="72" baseType="lpstr">
      <vt:lpstr>Office Theme</vt:lpstr>
      <vt:lpstr>Endometriosis</vt:lpstr>
      <vt:lpstr>What is Endometriosis</vt:lpstr>
      <vt:lpstr>Slide 3</vt:lpstr>
      <vt:lpstr>Endometriosis</vt:lpstr>
      <vt:lpstr>Slide 5</vt:lpstr>
      <vt:lpstr>Slide 6</vt:lpstr>
      <vt:lpstr>Endometriosis Symptoms</vt:lpstr>
      <vt:lpstr>Slide 8</vt:lpstr>
      <vt:lpstr>Slide 9</vt:lpstr>
      <vt:lpstr>Endometriosis thinks of</vt:lpstr>
      <vt:lpstr>Other symptoms that can be</vt:lpstr>
      <vt:lpstr>Slide 12</vt:lpstr>
      <vt:lpstr>   What causes endometriosis?  </vt:lpstr>
      <vt:lpstr>Slide 14</vt:lpstr>
      <vt:lpstr>Slide 15</vt:lpstr>
      <vt:lpstr>Slide 16</vt:lpstr>
      <vt:lpstr>Who is affected by endometriosis</vt:lpstr>
      <vt:lpstr>Slide 18</vt:lpstr>
      <vt:lpstr>Symptoms of PMS </vt:lpstr>
      <vt:lpstr>Slide 20</vt:lpstr>
      <vt:lpstr>How does it causes pain</vt:lpstr>
      <vt:lpstr>Slide 22</vt:lpstr>
      <vt:lpstr>Slide 23</vt:lpstr>
      <vt:lpstr>Heavy Period</vt:lpstr>
      <vt:lpstr>Dyspareunia</vt:lpstr>
      <vt:lpstr>Slide 26</vt:lpstr>
      <vt:lpstr>Slide 27</vt:lpstr>
      <vt:lpstr>Diagnosis: Tracking Symptoms </vt:lpstr>
      <vt:lpstr>Slide 29</vt:lpstr>
      <vt:lpstr>Pelvic Exam </vt:lpstr>
      <vt:lpstr>Slide 31</vt:lpstr>
      <vt:lpstr> Pelvic Scans </vt:lpstr>
      <vt:lpstr>Slide 33</vt:lpstr>
      <vt:lpstr>Slide 34</vt:lpstr>
      <vt:lpstr>Slide 35</vt:lpstr>
      <vt:lpstr>Slide 36</vt:lpstr>
      <vt:lpstr>Slide 37</vt:lpstr>
      <vt:lpstr>Slide 38</vt:lpstr>
      <vt:lpstr>Common types endometriosis</vt:lpstr>
      <vt:lpstr>Slide 40</vt:lpstr>
      <vt:lpstr>IS Endometriosis cancerous </vt:lpstr>
      <vt:lpstr>IS Endometriosis Infectious</vt:lpstr>
      <vt:lpstr>Pregnancy </vt:lpstr>
      <vt:lpstr>Slide 44</vt:lpstr>
      <vt:lpstr>Infertility</vt:lpstr>
      <vt:lpstr>Slide 46</vt:lpstr>
      <vt:lpstr>Is there a cure for endometriosis</vt:lpstr>
      <vt:lpstr>Slide 48</vt:lpstr>
      <vt:lpstr>Prevention </vt:lpstr>
      <vt:lpstr>Slide 50</vt:lpstr>
      <vt:lpstr>Slide 51</vt:lpstr>
      <vt:lpstr>Slide 52</vt:lpstr>
      <vt:lpstr>Just Cramps or Endometriosis? </vt:lpstr>
      <vt:lpstr>Slide 54</vt:lpstr>
      <vt:lpstr>  How is endometriosis treated? </vt:lpstr>
      <vt:lpstr>Decision is base on</vt:lpstr>
      <vt:lpstr>Medical treatment of endometriosis </vt:lpstr>
      <vt:lpstr>Birth Control Pills</vt:lpstr>
      <vt:lpstr>Hormonal Medications</vt:lpstr>
      <vt:lpstr>Surgical treatment of endometriosis</vt:lpstr>
      <vt:lpstr>Slide 61</vt:lpstr>
      <vt:lpstr> Excision </vt:lpstr>
      <vt:lpstr>Gonadotropin-releasing hormone analogs (GnRH analogs </vt:lpstr>
      <vt:lpstr>Progestins </vt:lpstr>
      <vt:lpstr>Surgical</vt:lpstr>
      <vt:lpstr> Laparoscopy </vt:lpstr>
      <vt:lpstr>Hysterectomy</vt:lpstr>
      <vt:lpstr>Menopause </vt:lpstr>
      <vt:lpstr>Coping With Endometriosis </vt:lpstr>
      <vt:lpstr>Key</vt:lpstr>
      <vt:lpstr>Slide 71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Endometriosis</dc:title>
  <dc:creator>Tshivhula</dc:creator>
  <cp:lastModifiedBy>Tshivhula</cp:lastModifiedBy>
  <cp:revision>36</cp:revision>
  <dcterms:created xsi:type="dcterms:W3CDTF">2013-08-12T19:09:44Z</dcterms:created>
  <dcterms:modified xsi:type="dcterms:W3CDTF">2013-08-15T23:04:13Z</dcterms:modified>
</cp:coreProperties>
</file>